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1" r:id="rId2"/>
    <p:sldId id="263" r:id="rId3"/>
    <p:sldId id="264" r:id="rId4"/>
    <p:sldId id="265" r:id="rId5"/>
    <p:sldId id="260" r:id="rId6"/>
    <p:sldId id="308" r:id="rId7"/>
    <p:sldId id="266" r:id="rId8"/>
    <p:sldId id="268" r:id="rId9"/>
    <p:sldId id="270" r:id="rId10"/>
    <p:sldId id="307" r:id="rId11"/>
    <p:sldId id="271" r:id="rId12"/>
    <p:sldId id="262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56" r:id="rId22"/>
    <p:sldId id="257" r:id="rId23"/>
    <p:sldId id="293" r:id="rId24"/>
    <p:sldId id="294" r:id="rId25"/>
    <p:sldId id="296" r:id="rId26"/>
    <p:sldId id="297" r:id="rId27"/>
    <p:sldId id="298" r:id="rId28"/>
    <p:sldId id="299" r:id="rId29"/>
    <p:sldId id="301" r:id="rId30"/>
    <p:sldId id="300" r:id="rId31"/>
    <p:sldId id="302" r:id="rId32"/>
    <p:sldId id="291" r:id="rId33"/>
    <p:sldId id="303" r:id="rId34"/>
    <p:sldId id="304" r:id="rId35"/>
    <p:sldId id="30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FADF"/>
    <a:srgbClr val="F4AD66"/>
    <a:srgbClr val="F1D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6" autoAdjust="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>
        <p:guide orient="horz" pos="311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A71B-FE2E-42A4-989D-63495745476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FF345-2B5E-466E-8BAB-ACD94AFA5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4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A158-B6B4-496D-A326-39ABE7E2CAD2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5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A9D8-0326-4A47-97F8-F8F095EAA0DF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8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69CC-CB9A-4D89-9FD2-38172D47E15E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51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985CA-879A-472A-B2D6-DE2A4A4943FB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2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8EC4-0289-4494-A6C1-6503F8684F92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5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E30A-17AB-4423-AFFC-1DFB44266335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3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B2D9-9B5B-45DA-AB8E-B425640DB4AA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0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12B4-118F-4BF9-BDA6-A489B656B4D7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C9596-6EA6-486C-B23E-6A8B5447DCCC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7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3550-972D-4FCC-AC5A-C204225D2149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73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4959-104F-4393-8F12-237601C3533B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1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ECF50-B6E9-48EB-9605-0B759DBD2BD0}" type="datetime1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0F795-292D-410C-87D6-20EF2F61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4666D74-D9A9-BF58-EB54-3F2A3A1C7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34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4239" cy="685800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06C64D-5496-271D-B4FE-117F091D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1084263"/>
            <a:ext cx="10515600" cy="2852737"/>
          </a:xfrm>
        </p:spPr>
        <p:txBody>
          <a:bodyPr>
            <a:normAutofit/>
          </a:bodyPr>
          <a:lstStyle/>
          <a:p>
            <a:br>
              <a:rPr lang="en-US" altLang="ko-KR" sz="5400" dirty="0"/>
            </a:br>
            <a:r>
              <a:rPr lang="ko-KR" altLang="en-US" sz="5400" b="1" dirty="0"/>
              <a:t>충청남도 관광 증진 웹 프로젝트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3D6337-0EFD-8EDA-257E-10E85F3BD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팀명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</a:rPr>
              <a:t>맛탐정단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팀장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손건희</a:t>
            </a:r>
            <a:r>
              <a:rPr lang="en-US" altLang="ko-KR" b="1" dirty="0">
                <a:solidFill>
                  <a:schemeClr val="tx1"/>
                </a:solidFill>
              </a:rPr>
              <a:t>		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팀원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 err="1">
                <a:solidFill>
                  <a:schemeClr val="tx1"/>
                </a:solidFill>
              </a:rPr>
              <a:t>백혁기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송예빈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이나경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박성연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김동환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8C48C-8505-5EFC-7861-36B5F70F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7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C03237-9B3A-7635-F8CE-53F9A4A0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0E385-B1FD-C773-F93F-BE6B81AF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38" y="947005"/>
            <a:ext cx="9460523" cy="565345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9B940D1-76D5-8B1F-E20F-7A30A41F4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6358"/>
              </p:ext>
            </p:extLst>
          </p:nvPr>
        </p:nvGraphicFramePr>
        <p:xfrm>
          <a:off x="71215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손건희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CF160E-1B64-417F-02C3-702D3C51B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97059"/>
              </p:ext>
            </p:extLst>
          </p:nvPr>
        </p:nvGraphicFramePr>
        <p:xfrm>
          <a:off x="71215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7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E790-BF35-0B0F-8A8C-141FFE06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7" y="252278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6. </a:t>
            </a:r>
            <a:r>
              <a:rPr lang="ko-KR" altLang="en-US" dirty="0"/>
              <a:t>화면 설계서</a:t>
            </a:r>
            <a:r>
              <a:rPr lang="en-US" altLang="ko-KR" dirty="0"/>
              <a:t>(</a:t>
            </a:r>
            <a:r>
              <a:rPr lang="en-US" altLang="ko-KR" dirty="0" err="1"/>
              <a:t>WireFram</a:t>
            </a:r>
            <a:r>
              <a:rPr lang="en-US" altLang="ko-KR" dirty="0"/>
              <a:t>)(</a:t>
            </a:r>
            <a:r>
              <a:rPr lang="ko-KR" altLang="en-US" dirty="0"/>
              <a:t>고객관리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95396-8C92-D6C5-58E2-BD7CF47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1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500" y="914400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700" y="1045899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메뉴</a:t>
            </a:r>
            <a:r>
              <a:rPr lang="en-US" altLang="ko-KR" sz="1200" dirty="0"/>
              <a:t>(</a:t>
            </a:r>
            <a:r>
              <a:rPr lang="ko-KR" altLang="en-US" sz="1200" b="1" dirty="0"/>
              <a:t>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575052" y="1053670"/>
            <a:ext cx="65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636" y="1053670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7500" y="1615440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00" y="6112768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9020" y="914400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1220" y="1045899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메뉴</a:t>
            </a:r>
            <a:r>
              <a:rPr lang="en-US" altLang="ko-KR" sz="1200" dirty="0"/>
              <a:t>(</a:t>
            </a:r>
            <a:r>
              <a:rPr lang="ko-KR" altLang="en-US" sz="1200" b="1" dirty="0"/>
              <a:t>≡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766572" y="1053670"/>
            <a:ext cx="658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9156" y="1053670"/>
            <a:ext cx="877824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49020" y="1615440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49020" y="6112768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9156" y="1338440"/>
            <a:ext cx="877824" cy="8876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FAQ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QnA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공지사항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40540" y="1583274"/>
            <a:ext cx="4384660" cy="92333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고객 센터</a:t>
            </a:r>
            <a:r>
              <a:rPr lang="en-US" altLang="ko-KR" sz="1200" dirty="0"/>
              <a:t>&gt;</a:t>
            </a:r>
            <a:r>
              <a:rPr lang="ko-KR" altLang="en-US" sz="1200" dirty="0"/>
              <a:t>에 커서를 갖다 대면 </a:t>
            </a:r>
            <a:r>
              <a:rPr lang="en-US" altLang="ko-KR" sz="1200" dirty="0"/>
              <a:t>Nav. Bar</a:t>
            </a:r>
            <a:r>
              <a:rPr lang="ko-KR" altLang="en-US" sz="1200" dirty="0"/>
              <a:t>가 아래로 표시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 &lt;</a:t>
            </a:r>
            <a:r>
              <a:rPr lang="ko-KR" altLang="en-US" sz="1200" dirty="0"/>
              <a:t>공지사항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를 클릭하면 해당 페이지로 이동</a:t>
            </a:r>
            <a:r>
              <a:rPr lang="en-US" altLang="ko-KR" sz="12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1664"/>
              </p:ext>
            </p:extLst>
          </p:nvPr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고객센터 메인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740540" y="1422230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886325" y="1422230"/>
            <a:ext cx="0" cy="9648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923688" y="9597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>
          <a:xfrm>
            <a:off x="3794836" y="16922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4" name="원호 23"/>
          <p:cNvSpPr/>
          <p:nvPr/>
        </p:nvSpPr>
        <p:spPr>
          <a:xfrm rot="18900000" flipH="1">
            <a:off x="4004633" y="1422248"/>
            <a:ext cx="720000" cy="720000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3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500" y="914400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6548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7500" y="1615440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00" y="6112768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0540" y="1583274"/>
            <a:ext cx="4384660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 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질문 카테고리</a:t>
            </a:r>
            <a:r>
              <a:rPr lang="en-US" altLang="ko-KR" sz="1200" dirty="0"/>
              <a:t>&gt;</a:t>
            </a:r>
            <a:r>
              <a:rPr lang="ko-KR" altLang="en-US" sz="1200" dirty="0"/>
              <a:t>의 </a:t>
            </a:r>
            <a:r>
              <a:rPr lang="en-US" altLang="ko-KR" sz="1200" dirty="0"/>
              <a:t>&lt;</a:t>
            </a:r>
            <a:r>
              <a:rPr lang="ko-KR" altLang="en-US" sz="1200" dirty="0"/>
              <a:t>항목 </a:t>
            </a:r>
            <a:r>
              <a:rPr lang="en-US" altLang="ko-KR" sz="1200" dirty="0"/>
              <a:t>1&gt;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역삼각형 아이콘을 클릭하면 해당 질문의 </a:t>
            </a:r>
            <a:r>
              <a:rPr lang="en-US" altLang="ko-KR" sz="1200" dirty="0"/>
              <a:t>‘</a:t>
            </a:r>
            <a:r>
              <a:rPr lang="ko-KR" altLang="en-US" sz="1200" dirty="0"/>
              <a:t>질문</a:t>
            </a:r>
            <a:r>
              <a:rPr lang="en-US" altLang="ko-KR" sz="1200" dirty="0"/>
              <a:t>’</a:t>
            </a:r>
            <a:r>
              <a:rPr lang="ko-KR" altLang="en-US" sz="1200" dirty="0"/>
              <a:t>과</a:t>
            </a:r>
            <a:r>
              <a:rPr lang="en-US" altLang="ko-KR" sz="1200" dirty="0"/>
              <a:t> ’</a:t>
            </a:r>
            <a:r>
              <a:rPr lang="ko-KR" altLang="en-US" sz="1200" dirty="0"/>
              <a:t>답변</a:t>
            </a:r>
            <a:r>
              <a:rPr lang="en-US" altLang="ko-KR" sz="1200" dirty="0"/>
              <a:t>’</a:t>
            </a:r>
            <a:r>
              <a:rPr lang="ko-KR" altLang="en-US" sz="1200" dirty="0"/>
              <a:t>이 나타나도록 화면이 아래로 확장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삼각형 아이콘을 클릭하면 해당 질문의 확장된 화면이 본래 화면으로 돌아감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-FAQ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751179" y="1422230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4588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3407530" y="914399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6578" y="922562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07530" y="6112767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64619" y="1207724"/>
            <a:ext cx="201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3407530" y="1619059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447161" y="1689543"/>
          <a:ext cx="2696595" cy="83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65">
                  <a:extLst>
                    <a:ext uri="{9D8B030D-6E8A-4147-A177-3AD203B41FA5}">
                      <a16:colId xmlns:a16="http://schemas.microsoft.com/office/drawing/2014/main" val="3096461103"/>
                    </a:ext>
                  </a:extLst>
                </a:gridCol>
                <a:gridCol w="898865">
                  <a:extLst>
                    <a:ext uri="{9D8B030D-6E8A-4147-A177-3AD203B41FA5}">
                      <a16:colId xmlns:a16="http://schemas.microsoft.com/office/drawing/2014/main" val="333119034"/>
                    </a:ext>
                  </a:extLst>
                </a:gridCol>
                <a:gridCol w="898865">
                  <a:extLst>
                    <a:ext uri="{9D8B030D-6E8A-4147-A177-3AD203B41FA5}">
                      <a16:colId xmlns:a16="http://schemas.microsoft.com/office/drawing/2014/main" val="3191897856"/>
                    </a:ext>
                  </a:extLst>
                </a:gridCol>
              </a:tblGrid>
              <a:tr h="34300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질문 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78205"/>
                  </a:ext>
                </a:extLst>
              </a:tr>
              <a:tr h="248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항목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항목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64215"/>
                  </a:ext>
                </a:extLst>
              </a:tr>
              <a:tr h="248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항목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항목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34886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497191" y="1689543"/>
          <a:ext cx="2696595" cy="83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65">
                  <a:extLst>
                    <a:ext uri="{9D8B030D-6E8A-4147-A177-3AD203B41FA5}">
                      <a16:colId xmlns:a16="http://schemas.microsoft.com/office/drawing/2014/main" val="3096461103"/>
                    </a:ext>
                  </a:extLst>
                </a:gridCol>
                <a:gridCol w="898865">
                  <a:extLst>
                    <a:ext uri="{9D8B030D-6E8A-4147-A177-3AD203B41FA5}">
                      <a16:colId xmlns:a16="http://schemas.microsoft.com/office/drawing/2014/main" val="333119034"/>
                    </a:ext>
                  </a:extLst>
                </a:gridCol>
                <a:gridCol w="898865">
                  <a:extLst>
                    <a:ext uri="{9D8B030D-6E8A-4147-A177-3AD203B41FA5}">
                      <a16:colId xmlns:a16="http://schemas.microsoft.com/office/drawing/2014/main" val="3191897856"/>
                    </a:ext>
                  </a:extLst>
                </a:gridCol>
              </a:tblGrid>
              <a:tr h="34300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질문 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78205"/>
                  </a:ext>
                </a:extLst>
              </a:tr>
              <a:tr h="248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항목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항목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64215"/>
                  </a:ext>
                </a:extLst>
              </a:tr>
              <a:tr h="248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항목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항목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534886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447160" y="2692473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43" name="이등변 삼각형 42"/>
          <p:cNvSpPr/>
          <p:nvPr/>
        </p:nvSpPr>
        <p:spPr>
          <a:xfrm flipV="1">
            <a:off x="2950440" y="2761583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47160" y="3049213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45" name="이등변 삼각형 44"/>
          <p:cNvSpPr/>
          <p:nvPr/>
        </p:nvSpPr>
        <p:spPr>
          <a:xfrm flipV="1">
            <a:off x="2950440" y="3118323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46278" y="3400355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47" name="이등변 삼각형 46"/>
          <p:cNvSpPr/>
          <p:nvPr/>
        </p:nvSpPr>
        <p:spPr>
          <a:xfrm flipV="1">
            <a:off x="2949558" y="3469465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46278" y="371568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49" name="이등변 삼각형 48"/>
          <p:cNvSpPr/>
          <p:nvPr/>
        </p:nvSpPr>
        <p:spPr>
          <a:xfrm flipV="1">
            <a:off x="2949558" y="378479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46278" y="407242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51" name="이등변 삼각형 50"/>
          <p:cNvSpPr/>
          <p:nvPr/>
        </p:nvSpPr>
        <p:spPr>
          <a:xfrm flipV="1">
            <a:off x="2949558" y="414153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45396" y="4423568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53" name="이등변 삼각형 52"/>
          <p:cNvSpPr/>
          <p:nvPr/>
        </p:nvSpPr>
        <p:spPr>
          <a:xfrm flipV="1">
            <a:off x="2948676" y="4492678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451305" y="4764484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55" name="이등변 삼각형 54"/>
          <p:cNvSpPr/>
          <p:nvPr/>
        </p:nvSpPr>
        <p:spPr>
          <a:xfrm flipV="1">
            <a:off x="2954585" y="4833594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1305" y="5121224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57" name="이등변 삼각형 56"/>
          <p:cNvSpPr/>
          <p:nvPr/>
        </p:nvSpPr>
        <p:spPr>
          <a:xfrm flipV="1">
            <a:off x="2954585" y="5190334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50423" y="547236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59" name="이등변 삼각형 58"/>
          <p:cNvSpPr/>
          <p:nvPr/>
        </p:nvSpPr>
        <p:spPr>
          <a:xfrm flipV="1">
            <a:off x="2953703" y="554147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493046" y="2692473"/>
            <a:ext cx="269659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여기에 답변                                         </a:t>
            </a:r>
          </a:p>
        </p:txBody>
      </p:sp>
      <p:sp>
        <p:nvSpPr>
          <p:cNvPr id="61" name="이등변 삼각형 60"/>
          <p:cNvSpPr/>
          <p:nvPr/>
        </p:nvSpPr>
        <p:spPr>
          <a:xfrm>
            <a:off x="5996326" y="2761583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492164" y="3400355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65" name="이등변 삼각형 64"/>
          <p:cNvSpPr/>
          <p:nvPr/>
        </p:nvSpPr>
        <p:spPr>
          <a:xfrm flipV="1">
            <a:off x="5995444" y="3469465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492164" y="371568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67" name="이등변 삼각형 66"/>
          <p:cNvSpPr/>
          <p:nvPr/>
        </p:nvSpPr>
        <p:spPr>
          <a:xfrm flipV="1">
            <a:off x="5995444" y="378479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492164" y="407242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69" name="이등변 삼각형 68"/>
          <p:cNvSpPr/>
          <p:nvPr/>
        </p:nvSpPr>
        <p:spPr>
          <a:xfrm flipV="1">
            <a:off x="5995444" y="414153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491282" y="4423568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71" name="이등변 삼각형 70"/>
          <p:cNvSpPr/>
          <p:nvPr/>
        </p:nvSpPr>
        <p:spPr>
          <a:xfrm flipV="1">
            <a:off x="5994562" y="4492678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497191" y="4764484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73" name="이등변 삼각형 72"/>
          <p:cNvSpPr/>
          <p:nvPr/>
        </p:nvSpPr>
        <p:spPr>
          <a:xfrm flipV="1">
            <a:off x="6000471" y="4833594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497191" y="5121224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75" name="이등변 삼각형 74"/>
          <p:cNvSpPr/>
          <p:nvPr/>
        </p:nvSpPr>
        <p:spPr>
          <a:xfrm flipV="1">
            <a:off x="6000471" y="5190334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496309" y="5472366"/>
            <a:ext cx="269659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여기에 내용                                         </a:t>
            </a:r>
          </a:p>
        </p:txBody>
      </p:sp>
      <p:sp>
        <p:nvSpPr>
          <p:cNvPr id="77" name="이등변 삼각형 76"/>
          <p:cNvSpPr/>
          <p:nvPr/>
        </p:nvSpPr>
        <p:spPr>
          <a:xfrm flipV="1">
            <a:off x="5999589" y="5541476"/>
            <a:ext cx="108000" cy="108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950854" y="19507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79" name="타원 78"/>
          <p:cNvSpPr/>
          <p:nvPr/>
        </p:nvSpPr>
        <p:spPr>
          <a:xfrm>
            <a:off x="2191625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0" name="원호 79"/>
          <p:cNvSpPr/>
          <p:nvPr/>
        </p:nvSpPr>
        <p:spPr>
          <a:xfrm rot="2700000" flipH="1">
            <a:off x="1680854" y="1137056"/>
            <a:ext cx="720000" cy="720000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018339" y="25798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82" name="타원 81"/>
          <p:cNvSpPr/>
          <p:nvPr/>
        </p:nvSpPr>
        <p:spPr>
          <a:xfrm>
            <a:off x="6088956" y="25768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cxnSp>
        <p:nvCxnSpPr>
          <p:cNvPr id="83" name="직선 화살표 연결선 82"/>
          <p:cNvCxnSpPr>
            <a:stCxn id="42" idx="3"/>
          </p:cNvCxnSpPr>
          <p:nvPr/>
        </p:nvCxnSpPr>
        <p:spPr>
          <a:xfrm flipH="1">
            <a:off x="3106466" y="2815584"/>
            <a:ext cx="0" cy="2131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5919770" y="2554871"/>
            <a:ext cx="0" cy="54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52613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413192" y="874577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8" name="타원 87"/>
          <p:cNvSpPr/>
          <p:nvPr/>
        </p:nvSpPr>
        <p:spPr>
          <a:xfrm>
            <a:off x="679430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255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500" y="914400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6548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7500" y="1615440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00" y="6112768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9684" y="1583274"/>
            <a:ext cx="4384660" cy="258532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항목 </a:t>
            </a:r>
            <a:r>
              <a:rPr lang="en-US" altLang="ko-KR" sz="1200" dirty="0"/>
              <a:t>1&gt;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게시물에 표시된 </a:t>
            </a:r>
            <a:r>
              <a:rPr lang="en-US" altLang="ko-KR" sz="1200" dirty="0"/>
              <a:t>&lt;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게시물의 </a:t>
            </a:r>
            <a:r>
              <a:rPr lang="en-US" altLang="ko-KR" sz="1200" dirty="0"/>
              <a:t>&lt;</a:t>
            </a:r>
            <a:r>
              <a:rPr lang="ko-KR" altLang="en-US" sz="1200" dirty="0"/>
              <a:t>게시물 페이지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선택</a:t>
            </a:r>
            <a:r>
              <a:rPr lang="en-US" altLang="ko-KR" sz="1200" dirty="0"/>
              <a:t>&gt; </a:t>
            </a:r>
            <a:r>
              <a:rPr lang="ko-KR" altLang="en-US" sz="1200" dirty="0"/>
              <a:t>버튼을 누르면 검색 조건 필터 </a:t>
            </a:r>
            <a:r>
              <a:rPr lang="en-US" altLang="ko-KR" sz="1200" dirty="0"/>
              <a:t>Nav. Bar</a:t>
            </a:r>
            <a:r>
              <a:rPr lang="ko-KR" altLang="en-US" sz="1200" dirty="0"/>
              <a:t>가 아래로 표시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검색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글쓰기</a:t>
            </a:r>
            <a:r>
              <a:rPr lang="en-US" altLang="ko-KR" sz="1200" dirty="0"/>
              <a:t>&gt;</a:t>
            </a:r>
            <a:r>
              <a:rPr lang="ko-KR" altLang="en-US" sz="1200" dirty="0"/>
              <a:t>버튼을 클릭하면 </a:t>
            </a:r>
            <a:r>
              <a:rPr lang="en-US" altLang="ko-KR" sz="1200" dirty="0"/>
              <a:t>&lt;</a:t>
            </a:r>
            <a:r>
              <a:rPr lang="ko-KR" altLang="en-US" sz="1200" dirty="0"/>
              <a:t>질문 작성</a:t>
            </a:r>
            <a:r>
              <a:rPr lang="en-US" altLang="ko-KR" sz="1200" dirty="0"/>
              <a:t>&gt;</a:t>
            </a:r>
            <a:r>
              <a:rPr lang="ko-KR" altLang="en-US" sz="1200" dirty="0"/>
              <a:t>페이지로 이동</a:t>
            </a:r>
            <a:endParaRPr lang="en-US" altLang="ko-KR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50" baseline="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749684" y="1422230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4588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29" name="직사각형 28"/>
          <p:cNvSpPr/>
          <p:nvPr/>
        </p:nvSpPr>
        <p:spPr>
          <a:xfrm>
            <a:off x="3407530" y="914399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6578" y="922562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07530" y="6112767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64619" y="1207724"/>
            <a:ext cx="201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37" name="직사각형 36"/>
          <p:cNvSpPr/>
          <p:nvPr/>
        </p:nvSpPr>
        <p:spPr>
          <a:xfrm>
            <a:off x="3407530" y="1619059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91625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0" name="원호 79"/>
          <p:cNvSpPr/>
          <p:nvPr/>
        </p:nvSpPr>
        <p:spPr>
          <a:xfrm rot="2700000" flipH="1">
            <a:off x="1299767" y="1147961"/>
            <a:ext cx="1004702" cy="1017486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352613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413192" y="874577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8" name="타원 87"/>
          <p:cNvSpPr/>
          <p:nvPr/>
        </p:nvSpPr>
        <p:spPr>
          <a:xfrm>
            <a:off x="679430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2307" y="2029891"/>
          <a:ext cx="2686305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61">
                  <a:extLst>
                    <a:ext uri="{9D8B030D-6E8A-4147-A177-3AD203B41FA5}">
                      <a16:colId xmlns:a16="http://schemas.microsoft.com/office/drawing/2014/main" val="3402924289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853229148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4220007847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30937784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82049391"/>
                    </a:ext>
                  </a:extLst>
                </a:gridCol>
              </a:tblGrid>
              <a:tr h="1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037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2307" y="1724259"/>
            <a:ext cx="40712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대상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84998" y="1724259"/>
            <a:ext cx="51880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420965" y="1724259"/>
            <a:ext cx="129511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검색어를</a:t>
            </a:r>
            <a:r>
              <a:rPr lang="ko-KR" altLang="en-US" sz="800" dirty="0"/>
              <a:t> 입력하세요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31019" y="1724259"/>
            <a:ext cx="407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검색</a:t>
            </a:r>
          </a:p>
        </p:txBody>
      </p:sp>
      <p:sp>
        <p:nvSpPr>
          <p:cNvPr id="91" name="이등변 삼각형 90"/>
          <p:cNvSpPr/>
          <p:nvPr/>
        </p:nvSpPr>
        <p:spPr>
          <a:xfrm flipV="1">
            <a:off x="1306910" y="1804981"/>
            <a:ext cx="54000" cy="5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52306" y="2354154"/>
          <a:ext cx="2687188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747258892"/>
                    </a:ext>
                  </a:extLst>
                </a:gridCol>
                <a:gridCol w="1217526">
                  <a:extLst>
                    <a:ext uri="{9D8B030D-6E8A-4147-A177-3AD203B41FA5}">
                      <a16:colId xmlns:a16="http://schemas.microsoft.com/office/drawing/2014/main" val="484962856"/>
                    </a:ext>
                  </a:extLst>
                </a:gridCol>
                <a:gridCol w="475515">
                  <a:extLst>
                    <a:ext uri="{9D8B030D-6E8A-4147-A177-3AD203B41FA5}">
                      <a16:colId xmlns:a16="http://schemas.microsoft.com/office/drawing/2014/main" val="1928543598"/>
                    </a:ext>
                  </a:extLst>
                </a:gridCol>
                <a:gridCol w="571554">
                  <a:extLst>
                    <a:ext uri="{9D8B030D-6E8A-4147-A177-3AD203B41FA5}">
                      <a16:colId xmlns:a16="http://schemas.microsoft.com/office/drawing/2014/main" val="1159181765"/>
                    </a:ext>
                  </a:extLst>
                </a:gridCol>
              </a:tblGrid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05685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여기에 제목 표시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김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5622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27944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673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2745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3898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2992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4347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8301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26348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1673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3945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14090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78882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0881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6487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58151"/>
                  </a:ext>
                </a:extLst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598890" y="5579310"/>
            <a:ext cx="53972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글쓰기</a:t>
            </a:r>
          </a:p>
        </p:txBody>
      </p:sp>
      <p:graphicFrame>
        <p:nvGraphicFramePr>
          <p:cNvPr id="93" name="표 92"/>
          <p:cNvGraphicFramePr>
            <a:graphicFrameLocks noGrp="1"/>
          </p:cNvGraphicFramePr>
          <p:nvPr/>
        </p:nvGraphicFramePr>
        <p:xfrm>
          <a:off x="3505999" y="2029891"/>
          <a:ext cx="2686305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61">
                  <a:extLst>
                    <a:ext uri="{9D8B030D-6E8A-4147-A177-3AD203B41FA5}">
                      <a16:colId xmlns:a16="http://schemas.microsoft.com/office/drawing/2014/main" val="3402924289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853229148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4220007847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30937784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82049391"/>
                    </a:ext>
                  </a:extLst>
                </a:gridCol>
              </a:tblGrid>
              <a:tr h="1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03795"/>
                  </a:ext>
                </a:extLst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3505999" y="1724259"/>
            <a:ext cx="40712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대상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938690" y="1724259"/>
            <a:ext cx="518802" cy="215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74657" y="1724259"/>
            <a:ext cx="129511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검색어를</a:t>
            </a:r>
            <a:r>
              <a:rPr lang="ko-KR" altLang="en-US" sz="800" dirty="0"/>
              <a:t> 입력하세요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84711" y="1724259"/>
            <a:ext cx="407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검색</a:t>
            </a:r>
          </a:p>
        </p:txBody>
      </p:sp>
      <p:sp>
        <p:nvSpPr>
          <p:cNvPr id="98" name="이등변 삼각형 97"/>
          <p:cNvSpPr/>
          <p:nvPr/>
        </p:nvSpPr>
        <p:spPr>
          <a:xfrm flipV="1">
            <a:off x="4360602" y="1804981"/>
            <a:ext cx="54000" cy="5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3505998" y="2354154"/>
          <a:ext cx="2687188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747258892"/>
                    </a:ext>
                  </a:extLst>
                </a:gridCol>
                <a:gridCol w="1217526">
                  <a:extLst>
                    <a:ext uri="{9D8B030D-6E8A-4147-A177-3AD203B41FA5}">
                      <a16:colId xmlns:a16="http://schemas.microsoft.com/office/drawing/2014/main" val="484962856"/>
                    </a:ext>
                  </a:extLst>
                </a:gridCol>
                <a:gridCol w="475515">
                  <a:extLst>
                    <a:ext uri="{9D8B030D-6E8A-4147-A177-3AD203B41FA5}">
                      <a16:colId xmlns:a16="http://schemas.microsoft.com/office/drawing/2014/main" val="1928543598"/>
                    </a:ext>
                  </a:extLst>
                </a:gridCol>
                <a:gridCol w="571554">
                  <a:extLst>
                    <a:ext uri="{9D8B030D-6E8A-4147-A177-3AD203B41FA5}">
                      <a16:colId xmlns:a16="http://schemas.microsoft.com/office/drawing/2014/main" val="1159181765"/>
                    </a:ext>
                  </a:extLst>
                </a:gridCol>
              </a:tblGrid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05685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여기에 제목 표시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김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5622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27944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673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2745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3898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2992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4347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8301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26348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1673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3945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14090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78882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0881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6487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58151"/>
                  </a:ext>
                </a:extLst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5652582" y="5579310"/>
            <a:ext cx="53972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글쓰기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0287" y="1934656"/>
            <a:ext cx="751251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  <a:endParaRPr lang="en-US" altLang="ko-KR" sz="800" dirty="0"/>
          </a:p>
          <a:p>
            <a:r>
              <a:rPr lang="ko-KR" altLang="en-US" sz="800" dirty="0"/>
              <a:t>제목</a:t>
            </a:r>
            <a:endParaRPr lang="en-US" altLang="ko-KR" sz="800" dirty="0"/>
          </a:p>
          <a:p>
            <a:r>
              <a:rPr lang="ko-KR" altLang="en-US" sz="800" dirty="0"/>
              <a:t>내용</a:t>
            </a:r>
            <a:endParaRPr lang="en-US" altLang="ko-KR" sz="800" dirty="0"/>
          </a:p>
          <a:p>
            <a:r>
              <a:rPr lang="ko-KR" altLang="en-US" sz="800" dirty="0"/>
              <a:t>제목 </a:t>
            </a:r>
            <a:r>
              <a:rPr lang="en-US" altLang="ko-KR" sz="800" dirty="0"/>
              <a:t>+ </a:t>
            </a:r>
            <a:r>
              <a:rPr lang="ko-KR" altLang="en-US" sz="800" dirty="0"/>
              <a:t>내용</a:t>
            </a:r>
            <a:endParaRPr lang="en-US" altLang="ko-KR" sz="800" dirty="0"/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629150" y="1942813"/>
            <a:ext cx="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1368443" y="19336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03" name="타원 102"/>
          <p:cNvSpPr/>
          <p:nvPr/>
        </p:nvSpPr>
        <p:spPr>
          <a:xfrm>
            <a:off x="6102304" y="54893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104" name="타원 103"/>
          <p:cNvSpPr/>
          <p:nvPr/>
        </p:nvSpPr>
        <p:spPr>
          <a:xfrm>
            <a:off x="1867311" y="24463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05" name="타원 104"/>
          <p:cNvSpPr/>
          <p:nvPr/>
        </p:nvSpPr>
        <p:spPr>
          <a:xfrm>
            <a:off x="4206518" y="16092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106" name="타원 105"/>
          <p:cNvSpPr/>
          <p:nvPr/>
        </p:nvSpPr>
        <p:spPr>
          <a:xfrm>
            <a:off x="6057520" y="16057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587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43153" y="1583274"/>
            <a:ext cx="6219571" cy="449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7499" y="914400"/>
            <a:ext cx="6205225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3596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9684" y="1583274"/>
            <a:ext cx="438466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목록으로 돌아 가기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질문 작성 버튼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50" baseline="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게시물 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49684" y="1422231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1636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17" name="타원 16"/>
          <p:cNvSpPr/>
          <p:nvPr/>
        </p:nvSpPr>
        <p:spPr>
          <a:xfrm>
            <a:off x="3718673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원호 17"/>
          <p:cNvSpPr/>
          <p:nvPr/>
        </p:nvSpPr>
        <p:spPr>
          <a:xfrm rot="2700000" flipH="1">
            <a:off x="2826815" y="1147961"/>
            <a:ext cx="1004702" cy="1017486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2321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21" name="타원 20"/>
          <p:cNvSpPr/>
          <p:nvPr/>
        </p:nvSpPr>
        <p:spPr>
          <a:xfrm>
            <a:off x="629138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 flipV="1">
            <a:off x="352613" y="6211714"/>
            <a:ext cx="6210111" cy="441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84631" y="1686301"/>
            <a:ext cx="593522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제목 표시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630" y="2023378"/>
            <a:ext cx="103936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내용 표시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84630" y="1988180"/>
            <a:ext cx="5935219" cy="300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484631" y="5053709"/>
          <a:ext cx="5935220" cy="554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5220">
                  <a:extLst>
                    <a:ext uri="{9D8B030D-6E8A-4147-A177-3AD203B41FA5}">
                      <a16:colId xmlns:a16="http://schemas.microsoft.com/office/drawing/2014/main" val="3313051631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첨부된 파일명을 여기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01156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5393547" y="5737512"/>
            <a:ext cx="3888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목록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99204" y="5737512"/>
            <a:ext cx="520645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글쓰기</a:t>
            </a:r>
          </a:p>
        </p:txBody>
      </p:sp>
      <p:sp>
        <p:nvSpPr>
          <p:cNvPr id="69" name="타원 68"/>
          <p:cNvSpPr/>
          <p:nvPr/>
        </p:nvSpPr>
        <p:spPr>
          <a:xfrm>
            <a:off x="5680097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6343525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342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43153" y="1583274"/>
            <a:ext cx="6219571" cy="449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7499" y="914400"/>
            <a:ext cx="6205225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83596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9684" y="1583274"/>
            <a:ext cx="4384660" cy="258532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질문 카테고리의 </a:t>
            </a:r>
            <a:r>
              <a:rPr lang="en-US" altLang="ko-KR" sz="1200" dirty="0"/>
              <a:t>&lt;</a:t>
            </a:r>
            <a:r>
              <a:rPr lang="ko-KR" altLang="en-US" sz="1200" dirty="0"/>
              <a:t>항목</a:t>
            </a:r>
            <a:r>
              <a:rPr lang="en-US" altLang="ko-KR" sz="1200" dirty="0"/>
              <a:t>&gt; </a:t>
            </a:r>
            <a:r>
              <a:rPr lang="ko-KR" altLang="en-US" sz="1200" dirty="0"/>
              <a:t>체크박스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파일 추가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첨부한 파일 삭제</a:t>
            </a:r>
            <a:r>
              <a:rPr lang="en-US" altLang="ko-KR" sz="1200" dirty="0"/>
              <a:t>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파일 선택 버튼</a:t>
            </a:r>
            <a:r>
              <a:rPr lang="en-US" altLang="ko-KR" sz="1200" dirty="0"/>
              <a:t>(</a:t>
            </a:r>
            <a:r>
              <a:rPr lang="ko-KR" altLang="en-US" sz="1200" dirty="0"/>
              <a:t>파일 추가 버튼과 동일</a:t>
            </a:r>
            <a:r>
              <a:rPr lang="en-US" altLang="ko-KR" sz="12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질문 등록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질문 작성 취소 버튼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050" baseline="0" dirty="0" err="1">
                          <a:solidFill>
                            <a:schemeClr val="tx1"/>
                          </a:solidFill>
                        </a:rPr>
                        <a:t>QnA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질문 작성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49684" y="1422231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1636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17" name="타원 16"/>
          <p:cNvSpPr/>
          <p:nvPr/>
        </p:nvSpPr>
        <p:spPr>
          <a:xfrm>
            <a:off x="3718673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" name="원호 17"/>
          <p:cNvSpPr/>
          <p:nvPr/>
        </p:nvSpPr>
        <p:spPr>
          <a:xfrm rot="2700000" flipH="1">
            <a:off x="2826815" y="1147961"/>
            <a:ext cx="1004702" cy="1017486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2321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21" name="타원 20"/>
          <p:cNvSpPr/>
          <p:nvPr/>
        </p:nvSpPr>
        <p:spPr>
          <a:xfrm>
            <a:off x="629138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 flipV="1">
            <a:off x="352613" y="6211714"/>
            <a:ext cx="6210111" cy="441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84632" y="1675536"/>
            <a:ext cx="39319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구분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5073" y="1675536"/>
            <a:ext cx="218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</a:t>
            </a:r>
            <a:r>
              <a:rPr lang="en-US" altLang="ko-KR" sz="800" b="1" dirty="0"/>
              <a:t>1  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  </a:t>
            </a:r>
            <a:r>
              <a:rPr lang="en-US" altLang="ko-KR" sz="800" b="1" dirty="0"/>
              <a:t>2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</a:t>
            </a:r>
            <a:r>
              <a:rPr lang="en-US" altLang="ko-KR" sz="800" b="1" dirty="0"/>
              <a:t>3  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기타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632" y="1947153"/>
            <a:ext cx="39319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19303" y="1953001"/>
            <a:ext cx="540054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여기에 제목 입력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484631" y="2260386"/>
            <a:ext cx="103936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내용 입력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84630" y="2213938"/>
            <a:ext cx="5935219" cy="2777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01615" y="5223451"/>
            <a:ext cx="64211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첨부 파일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84631" y="5053709"/>
            <a:ext cx="670695" cy="5549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202118" y="5053890"/>
            <a:ext cx="73938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파일 추가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5800" y="5053709"/>
            <a:ext cx="73342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X </a:t>
            </a:r>
            <a:r>
              <a:rPr lang="ko-KR" altLang="en-US" sz="800" dirty="0"/>
              <a:t>파일 삭제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202117" y="5312496"/>
          <a:ext cx="5217733" cy="29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7733">
                  <a:extLst>
                    <a:ext uri="{9D8B030D-6E8A-4147-A177-3AD203B41FA5}">
                      <a16:colId xmlns:a16="http://schemas.microsoft.com/office/drawing/2014/main" val="3313051631"/>
                    </a:ext>
                  </a:extLst>
                </a:gridCol>
              </a:tblGrid>
              <a:tr h="296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파일 첨부 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파일명을 여기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01156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216411" y="5349909"/>
            <a:ext cx="73938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파일 선택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1187" y="5737512"/>
            <a:ext cx="3888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/>
              <a:t>등록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6027737" y="5737512"/>
            <a:ext cx="39211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취소</a:t>
            </a:r>
          </a:p>
        </p:txBody>
      </p:sp>
      <p:sp>
        <p:nvSpPr>
          <p:cNvPr id="65" name="타원 64"/>
          <p:cNvSpPr/>
          <p:nvPr/>
        </p:nvSpPr>
        <p:spPr>
          <a:xfrm>
            <a:off x="1016583" y="15215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1832945" y="496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2572334" y="496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1826903" y="52749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5847737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6343525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960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500" y="914400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6548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7500" y="1615440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00" y="6112768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9684" y="1583274"/>
            <a:ext cx="4384660" cy="286232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항목 </a:t>
            </a:r>
            <a:r>
              <a:rPr lang="en-US" altLang="ko-KR" sz="1200" dirty="0"/>
              <a:t>1&gt;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게시물에 표시된 </a:t>
            </a:r>
            <a:r>
              <a:rPr lang="en-US" altLang="ko-KR" sz="1200" dirty="0"/>
              <a:t>&lt;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게시물의 </a:t>
            </a:r>
            <a:r>
              <a:rPr lang="en-US" altLang="ko-KR" sz="1200" dirty="0"/>
              <a:t>&lt;</a:t>
            </a:r>
            <a:r>
              <a:rPr lang="ko-KR" altLang="en-US" sz="1200" dirty="0"/>
              <a:t>게시물 페이지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&lt;</a:t>
            </a:r>
            <a:r>
              <a:rPr lang="ko-KR" altLang="en-US" sz="1200" dirty="0"/>
              <a:t>선택</a:t>
            </a:r>
            <a:r>
              <a:rPr lang="en-US" altLang="ko-KR" sz="1200" dirty="0"/>
              <a:t>&gt; </a:t>
            </a:r>
            <a:r>
              <a:rPr lang="ko-KR" altLang="en-US" sz="1200" dirty="0"/>
              <a:t>버튼을 누르면 검색 조건 필터 </a:t>
            </a:r>
            <a:r>
              <a:rPr lang="en-US" altLang="ko-KR" sz="1200" dirty="0"/>
              <a:t>Nav. Bar</a:t>
            </a:r>
            <a:r>
              <a:rPr lang="ko-KR" altLang="en-US" sz="1200" dirty="0"/>
              <a:t>가 아래로 표시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검색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글쓰기</a:t>
            </a:r>
            <a:r>
              <a:rPr lang="en-US" altLang="ko-KR" sz="1200" b="1" dirty="0"/>
              <a:t>&gt;</a:t>
            </a:r>
            <a:r>
              <a:rPr lang="ko-KR" altLang="en-US" sz="1200" b="1" dirty="0"/>
              <a:t>버튼을 클릭하면 </a:t>
            </a:r>
            <a:r>
              <a:rPr lang="en-US" altLang="ko-KR" sz="1200" b="1" dirty="0"/>
              <a:t>&lt;</a:t>
            </a:r>
            <a:r>
              <a:rPr lang="ko-KR" altLang="en-US" sz="1200" b="1" dirty="0"/>
              <a:t>공지 작성</a:t>
            </a:r>
            <a:r>
              <a:rPr lang="en-US" altLang="ko-KR" sz="1200" b="1" dirty="0"/>
              <a:t>&gt;</a:t>
            </a:r>
            <a:r>
              <a:rPr lang="ko-KR" altLang="en-US" sz="1200" b="1" dirty="0"/>
              <a:t>페이지로 이동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관리자 계정 전용</a:t>
            </a:r>
            <a:r>
              <a:rPr lang="en-US" altLang="ko-KR" sz="1200" b="1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공지 사항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6749684" y="1422230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4588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</a:t>
            </a:r>
            <a:r>
              <a:rPr lang="ko-KR" altLang="en-US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07530" y="914399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6578" y="922562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07530" y="6112767"/>
            <a:ext cx="2875920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64619" y="1207724"/>
            <a:ext cx="201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</a:rPr>
              <a:t> </a:t>
            </a:r>
            <a:r>
              <a:rPr lang="en-US" altLang="ko-KR" sz="1050" dirty="0" err="1">
                <a:latin typeface="맑은 고딕" panose="020B0503020000020004" pitchFamily="50" charset="-127"/>
              </a:rPr>
              <a:t>QnA</a:t>
            </a:r>
            <a:r>
              <a:rPr lang="en-US" altLang="ko-KR" sz="105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</a:t>
            </a:r>
            <a:r>
              <a:rPr lang="ko-KR" altLang="en-US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07530" y="1619059"/>
            <a:ext cx="2875920" cy="4336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165722" y="9813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352613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413192" y="874577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88" name="타원 87"/>
          <p:cNvSpPr/>
          <p:nvPr/>
        </p:nvSpPr>
        <p:spPr>
          <a:xfrm>
            <a:off x="679430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2307" y="2029891"/>
          <a:ext cx="2686305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61">
                  <a:extLst>
                    <a:ext uri="{9D8B030D-6E8A-4147-A177-3AD203B41FA5}">
                      <a16:colId xmlns:a16="http://schemas.microsoft.com/office/drawing/2014/main" val="3402924289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853229148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4220007847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30937784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82049391"/>
                    </a:ext>
                  </a:extLst>
                </a:gridCol>
              </a:tblGrid>
              <a:tr h="1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037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2307" y="1724259"/>
            <a:ext cx="40712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대상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84998" y="1724259"/>
            <a:ext cx="51880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420965" y="1724259"/>
            <a:ext cx="129511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검색어를</a:t>
            </a:r>
            <a:r>
              <a:rPr lang="ko-KR" altLang="en-US" sz="800" dirty="0"/>
              <a:t> 입력하세요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31019" y="1724259"/>
            <a:ext cx="407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검색</a:t>
            </a:r>
          </a:p>
        </p:txBody>
      </p:sp>
      <p:sp>
        <p:nvSpPr>
          <p:cNvPr id="91" name="이등변 삼각형 90"/>
          <p:cNvSpPr/>
          <p:nvPr/>
        </p:nvSpPr>
        <p:spPr>
          <a:xfrm flipV="1">
            <a:off x="1306910" y="1804981"/>
            <a:ext cx="54000" cy="5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52306" y="2354154"/>
          <a:ext cx="2687188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747258892"/>
                    </a:ext>
                  </a:extLst>
                </a:gridCol>
                <a:gridCol w="1217526">
                  <a:extLst>
                    <a:ext uri="{9D8B030D-6E8A-4147-A177-3AD203B41FA5}">
                      <a16:colId xmlns:a16="http://schemas.microsoft.com/office/drawing/2014/main" val="484962856"/>
                    </a:ext>
                  </a:extLst>
                </a:gridCol>
                <a:gridCol w="475515">
                  <a:extLst>
                    <a:ext uri="{9D8B030D-6E8A-4147-A177-3AD203B41FA5}">
                      <a16:colId xmlns:a16="http://schemas.microsoft.com/office/drawing/2014/main" val="1928543598"/>
                    </a:ext>
                  </a:extLst>
                </a:gridCol>
                <a:gridCol w="571554">
                  <a:extLst>
                    <a:ext uri="{9D8B030D-6E8A-4147-A177-3AD203B41FA5}">
                      <a16:colId xmlns:a16="http://schemas.microsoft.com/office/drawing/2014/main" val="1159181765"/>
                    </a:ext>
                  </a:extLst>
                </a:gridCol>
              </a:tblGrid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05685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여기에 제목 표시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5622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27944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673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2745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3898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2992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4347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8301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26348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1673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3945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14090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78882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0881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6487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58151"/>
                  </a:ext>
                </a:extLst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598890" y="5579310"/>
            <a:ext cx="53972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글쓰기</a:t>
            </a:r>
          </a:p>
        </p:txBody>
      </p:sp>
      <p:graphicFrame>
        <p:nvGraphicFramePr>
          <p:cNvPr id="93" name="표 92"/>
          <p:cNvGraphicFramePr>
            <a:graphicFrameLocks noGrp="1"/>
          </p:cNvGraphicFramePr>
          <p:nvPr/>
        </p:nvGraphicFramePr>
        <p:xfrm>
          <a:off x="3505999" y="2029891"/>
          <a:ext cx="2686305" cy="21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261">
                  <a:extLst>
                    <a:ext uri="{9D8B030D-6E8A-4147-A177-3AD203B41FA5}">
                      <a16:colId xmlns:a16="http://schemas.microsoft.com/office/drawing/2014/main" val="3402924289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853229148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4220007847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30937784"/>
                    </a:ext>
                  </a:extLst>
                </a:gridCol>
                <a:gridCol w="537261">
                  <a:extLst>
                    <a:ext uri="{9D8B030D-6E8A-4147-A177-3AD203B41FA5}">
                      <a16:colId xmlns:a16="http://schemas.microsoft.com/office/drawing/2014/main" val="3982049391"/>
                    </a:ext>
                  </a:extLst>
                </a:gridCol>
              </a:tblGrid>
              <a:tr h="17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03795"/>
                  </a:ext>
                </a:extLst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3505999" y="1724259"/>
            <a:ext cx="40712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/>
              <a:t>대상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938690" y="1724259"/>
            <a:ext cx="518802" cy="215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74657" y="1724259"/>
            <a:ext cx="129511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검색어를</a:t>
            </a:r>
            <a:r>
              <a:rPr lang="ko-KR" altLang="en-US" sz="800" dirty="0"/>
              <a:t> 입력하세요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84711" y="1724259"/>
            <a:ext cx="407593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검색</a:t>
            </a:r>
          </a:p>
        </p:txBody>
      </p:sp>
      <p:sp>
        <p:nvSpPr>
          <p:cNvPr id="98" name="이등변 삼각형 97"/>
          <p:cNvSpPr/>
          <p:nvPr/>
        </p:nvSpPr>
        <p:spPr>
          <a:xfrm flipV="1">
            <a:off x="4360602" y="1804981"/>
            <a:ext cx="54000" cy="54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3505998" y="2354154"/>
          <a:ext cx="2687188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747258892"/>
                    </a:ext>
                  </a:extLst>
                </a:gridCol>
                <a:gridCol w="1217526">
                  <a:extLst>
                    <a:ext uri="{9D8B030D-6E8A-4147-A177-3AD203B41FA5}">
                      <a16:colId xmlns:a16="http://schemas.microsoft.com/office/drawing/2014/main" val="484962856"/>
                    </a:ext>
                  </a:extLst>
                </a:gridCol>
                <a:gridCol w="475515">
                  <a:extLst>
                    <a:ext uri="{9D8B030D-6E8A-4147-A177-3AD203B41FA5}">
                      <a16:colId xmlns:a16="http://schemas.microsoft.com/office/drawing/2014/main" val="1928543598"/>
                    </a:ext>
                  </a:extLst>
                </a:gridCol>
                <a:gridCol w="571554">
                  <a:extLst>
                    <a:ext uri="{9D8B030D-6E8A-4147-A177-3AD203B41FA5}">
                      <a16:colId xmlns:a16="http://schemas.microsoft.com/office/drawing/2014/main" val="1159181765"/>
                    </a:ext>
                  </a:extLst>
                </a:gridCol>
              </a:tblGrid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405685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여기에 제목 표시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관리자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5622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127944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39673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27459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63898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229929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4347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83017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26348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1673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33945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14090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788822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08810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648703"/>
                  </a:ext>
                </a:extLst>
              </a:tr>
              <a:tr h="17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58151"/>
                  </a:ext>
                </a:extLst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5652582" y="5579310"/>
            <a:ext cx="53972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글쓰기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0287" y="1934656"/>
            <a:ext cx="751251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선택</a:t>
            </a:r>
            <a:endParaRPr lang="en-US" altLang="ko-KR" sz="800" dirty="0"/>
          </a:p>
          <a:p>
            <a:r>
              <a:rPr lang="ko-KR" altLang="en-US" sz="800" dirty="0"/>
              <a:t>제목</a:t>
            </a:r>
            <a:endParaRPr lang="en-US" altLang="ko-KR" sz="800" dirty="0"/>
          </a:p>
          <a:p>
            <a:r>
              <a:rPr lang="ko-KR" altLang="en-US" sz="800" dirty="0"/>
              <a:t>내용</a:t>
            </a:r>
            <a:endParaRPr lang="en-US" altLang="ko-KR" sz="800" dirty="0"/>
          </a:p>
          <a:p>
            <a:r>
              <a:rPr lang="ko-KR" altLang="en-US" sz="800" dirty="0"/>
              <a:t>제목 </a:t>
            </a:r>
            <a:r>
              <a:rPr lang="en-US" altLang="ko-KR" sz="800" dirty="0"/>
              <a:t>+ </a:t>
            </a:r>
            <a:r>
              <a:rPr lang="ko-KR" altLang="en-US" sz="800" dirty="0"/>
              <a:t>내용</a:t>
            </a:r>
            <a:endParaRPr lang="en-US" altLang="ko-KR" sz="800" dirty="0"/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4629150" y="1942813"/>
            <a:ext cx="0" cy="720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1368443" y="19336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03" name="타원 102"/>
          <p:cNvSpPr/>
          <p:nvPr/>
        </p:nvSpPr>
        <p:spPr>
          <a:xfrm>
            <a:off x="6102304" y="54893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104" name="타원 103"/>
          <p:cNvSpPr/>
          <p:nvPr/>
        </p:nvSpPr>
        <p:spPr>
          <a:xfrm>
            <a:off x="1867311" y="24463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05" name="타원 104"/>
          <p:cNvSpPr/>
          <p:nvPr/>
        </p:nvSpPr>
        <p:spPr>
          <a:xfrm>
            <a:off x="4206518" y="16092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106" name="타원 105"/>
          <p:cNvSpPr/>
          <p:nvPr/>
        </p:nvSpPr>
        <p:spPr>
          <a:xfrm>
            <a:off x="6057520" y="16057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45" name="원호 44"/>
          <p:cNvSpPr/>
          <p:nvPr/>
        </p:nvSpPr>
        <p:spPr>
          <a:xfrm rot="2700000" flipH="1">
            <a:off x="1132886" y="1150626"/>
            <a:ext cx="720000" cy="720000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9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43153" y="1583274"/>
            <a:ext cx="6219571" cy="449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49684" y="1583274"/>
            <a:ext cx="438466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목록으로 돌아 가기 버튼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 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공지 사항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게시물 페이지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49684" y="1422231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352613" y="6211714"/>
            <a:ext cx="6210111" cy="441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84631" y="1686301"/>
            <a:ext cx="593522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제목 표시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630" y="2023378"/>
            <a:ext cx="103936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내용 표시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84630" y="1988180"/>
            <a:ext cx="5935219" cy="3003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484631" y="5053709"/>
          <a:ext cx="5935220" cy="554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5220">
                  <a:extLst>
                    <a:ext uri="{9D8B030D-6E8A-4147-A177-3AD203B41FA5}">
                      <a16:colId xmlns:a16="http://schemas.microsoft.com/office/drawing/2014/main" val="3313051631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첨부된 파일명을 여기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01156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6017892" y="5730495"/>
            <a:ext cx="3888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목록</a:t>
            </a:r>
          </a:p>
        </p:txBody>
      </p:sp>
      <p:sp>
        <p:nvSpPr>
          <p:cNvPr id="69" name="타원 68"/>
          <p:cNvSpPr/>
          <p:nvPr/>
        </p:nvSpPr>
        <p:spPr>
          <a:xfrm>
            <a:off x="6304442" y="56391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357499" y="914400"/>
            <a:ext cx="6205225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83596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33" name="타원 32"/>
          <p:cNvSpPr/>
          <p:nvPr/>
        </p:nvSpPr>
        <p:spPr>
          <a:xfrm>
            <a:off x="3718673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02321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35" name="타원 34"/>
          <p:cNvSpPr/>
          <p:nvPr/>
        </p:nvSpPr>
        <p:spPr>
          <a:xfrm>
            <a:off x="629138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341636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  <p:sp>
        <p:nvSpPr>
          <p:cNvPr id="37" name="원호 36"/>
          <p:cNvSpPr/>
          <p:nvPr/>
        </p:nvSpPr>
        <p:spPr>
          <a:xfrm rot="2700000" flipH="1">
            <a:off x="2826815" y="1147961"/>
            <a:ext cx="1004702" cy="1017486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99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43153" y="1583274"/>
            <a:ext cx="6219571" cy="4499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49684" y="1583274"/>
            <a:ext cx="4384660" cy="258532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뒤로 가기 버튼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&lt;FAQ&gt;, &lt;</a:t>
            </a:r>
            <a:r>
              <a:rPr lang="en-US" altLang="ko-KR" sz="1200" dirty="0" err="1"/>
              <a:t>QnA</a:t>
            </a:r>
            <a:r>
              <a:rPr lang="en-US" altLang="ko-KR" sz="1200" dirty="0"/>
              <a:t>&gt;,&lt;</a:t>
            </a:r>
            <a:r>
              <a:rPr lang="ko-KR" altLang="en-US" sz="1200" dirty="0"/>
              <a:t>공지 사항</a:t>
            </a:r>
            <a:r>
              <a:rPr lang="en-US" altLang="ko-KR" sz="1200" dirty="0"/>
              <a:t>&gt;</a:t>
            </a:r>
            <a:r>
              <a:rPr lang="ko-KR" altLang="en-US" sz="1200" dirty="0"/>
              <a:t>을 클릭하면 해당 페이지로 이동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공지 카테고리의 </a:t>
            </a:r>
            <a:r>
              <a:rPr lang="en-US" altLang="ko-KR" sz="1200" dirty="0"/>
              <a:t>&lt;</a:t>
            </a:r>
            <a:r>
              <a:rPr lang="ko-KR" altLang="en-US" sz="1200" dirty="0"/>
              <a:t>항목</a:t>
            </a:r>
            <a:r>
              <a:rPr lang="en-US" altLang="ko-KR" sz="1200" dirty="0"/>
              <a:t>&gt; </a:t>
            </a:r>
            <a:r>
              <a:rPr lang="ko-KR" altLang="en-US" sz="1200" dirty="0"/>
              <a:t>체크박스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파일 추가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첨부한 파일 삭제</a:t>
            </a:r>
            <a:r>
              <a:rPr lang="en-US" altLang="ko-KR" sz="1200" dirty="0"/>
              <a:t> </a:t>
            </a:r>
            <a:r>
              <a:rPr lang="ko-KR" altLang="en-US" sz="1200" dirty="0"/>
              <a:t>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파일 선택 버튼</a:t>
            </a:r>
            <a:r>
              <a:rPr lang="en-US" altLang="ko-KR" sz="1200" dirty="0"/>
              <a:t>(</a:t>
            </a:r>
            <a:r>
              <a:rPr lang="ko-KR" altLang="en-US" sz="1200" dirty="0"/>
              <a:t>파일 추가 버튼과 동일</a:t>
            </a:r>
            <a:r>
              <a:rPr lang="en-US" altLang="ko-KR" sz="12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공지 등록 버튼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공지 작성 취소 버튼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740540" y="914400"/>
            <a:ext cx="438466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500" y="11418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백 혁 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7500" y="42188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공지 사항</a:t>
                      </a:r>
                      <a:r>
                        <a:rPr lang="en-US" altLang="ko-KR" sz="1050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</a:rPr>
                        <a:t>공지 작성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49684" y="1422231"/>
            <a:ext cx="4384660" cy="52305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352613" y="6211714"/>
            <a:ext cx="6210111" cy="4410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84632" y="1675536"/>
            <a:ext cx="39319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구분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5073" y="1675536"/>
            <a:ext cx="2181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</a:t>
            </a:r>
            <a:r>
              <a:rPr lang="en-US" altLang="ko-KR" sz="800" b="1" dirty="0"/>
              <a:t>1  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  </a:t>
            </a:r>
            <a:r>
              <a:rPr lang="en-US" altLang="ko-KR" sz="800" b="1" dirty="0"/>
              <a:t>2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항목 </a:t>
            </a:r>
            <a:r>
              <a:rPr lang="en-US" altLang="ko-KR" sz="800" b="1" dirty="0"/>
              <a:t>3   </a:t>
            </a:r>
            <a:r>
              <a:rPr lang="ko-KR" altLang="en-US" sz="800" b="1" dirty="0">
                <a:latin typeface="맑은 고딕" panose="020B0503020000020004" pitchFamily="50" charset="-127"/>
              </a:rPr>
              <a:t>○ </a:t>
            </a:r>
            <a:r>
              <a:rPr lang="ko-KR" altLang="en-US" sz="800" b="1" dirty="0"/>
              <a:t>기타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4632" y="1947153"/>
            <a:ext cx="39319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제목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19303" y="1953001"/>
            <a:ext cx="5400547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/>
              <a:t>여기에 제목 입력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484631" y="2260386"/>
            <a:ext cx="1039369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여기에 내용 입력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84630" y="2213938"/>
            <a:ext cx="5935219" cy="2777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01615" y="5223451"/>
            <a:ext cx="64211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첨부 파일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84631" y="5053709"/>
            <a:ext cx="670695" cy="5549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202118" y="5053890"/>
            <a:ext cx="73938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파일 추가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5800" y="5053709"/>
            <a:ext cx="73342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dirty="0"/>
              <a:t>X </a:t>
            </a:r>
            <a:r>
              <a:rPr lang="ko-KR" altLang="en-US" sz="800" dirty="0"/>
              <a:t>파일 삭제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202117" y="5312496"/>
          <a:ext cx="5217733" cy="29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7733">
                  <a:extLst>
                    <a:ext uri="{9D8B030D-6E8A-4147-A177-3AD203B41FA5}">
                      <a16:colId xmlns:a16="http://schemas.microsoft.com/office/drawing/2014/main" val="3313051631"/>
                    </a:ext>
                  </a:extLst>
                </a:gridCol>
              </a:tblGrid>
              <a:tr h="296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파일 첨부 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파일명을 여기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01156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216411" y="5349909"/>
            <a:ext cx="73938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파일 선택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1187" y="5737512"/>
            <a:ext cx="3888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/>
              <a:t>등록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6027737" y="5737512"/>
            <a:ext cx="39211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dirty="0"/>
              <a:t>취소</a:t>
            </a:r>
          </a:p>
        </p:txBody>
      </p:sp>
      <p:sp>
        <p:nvSpPr>
          <p:cNvPr id="65" name="타원 64"/>
          <p:cNvSpPr/>
          <p:nvPr/>
        </p:nvSpPr>
        <p:spPr>
          <a:xfrm>
            <a:off x="1016583" y="15215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1832945" y="496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67" name="타원 66"/>
          <p:cNvSpPr/>
          <p:nvPr/>
        </p:nvSpPr>
        <p:spPr>
          <a:xfrm>
            <a:off x="2572334" y="496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1826903" y="52749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69" name="타원 68"/>
          <p:cNvSpPr/>
          <p:nvPr/>
        </p:nvSpPr>
        <p:spPr>
          <a:xfrm>
            <a:off x="5847737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6343525" y="56461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8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357499" y="914400"/>
            <a:ext cx="6205225" cy="54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3596" y="922563"/>
            <a:ext cx="87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 센터</a:t>
            </a:r>
          </a:p>
        </p:txBody>
      </p:sp>
      <p:sp>
        <p:nvSpPr>
          <p:cNvPr id="39" name="타원 38"/>
          <p:cNvSpPr/>
          <p:nvPr/>
        </p:nvSpPr>
        <p:spPr>
          <a:xfrm>
            <a:off x="3718673" y="986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0" name="원호 39"/>
          <p:cNvSpPr/>
          <p:nvPr/>
        </p:nvSpPr>
        <p:spPr>
          <a:xfrm rot="2700000" flipH="1">
            <a:off x="2826815" y="1147961"/>
            <a:ext cx="1004702" cy="1017486"/>
          </a:xfrm>
          <a:prstGeom prst="arc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02321" y="866460"/>
            <a:ext cx="56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endParaRPr lang="ko-KR" altLang="en-US" sz="2000" b="1" dirty="0"/>
          </a:p>
        </p:txBody>
      </p:sp>
      <p:sp>
        <p:nvSpPr>
          <p:cNvPr id="42" name="타원 41"/>
          <p:cNvSpPr/>
          <p:nvPr/>
        </p:nvSpPr>
        <p:spPr>
          <a:xfrm>
            <a:off x="629138" y="857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2341636" y="1207725"/>
            <a:ext cx="216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ㆍ공지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사항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6208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70926-EC3A-EF5C-A639-9A0602C2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FB7C0F-C716-3754-4DD0-D2DEFDFF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 Document History</a:t>
            </a: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제품 요구 문서</a:t>
            </a:r>
            <a:r>
              <a:rPr lang="en-US" altLang="ko-KR" dirty="0">
                <a:latin typeface="+mn-ea"/>
              </a:rPr>
              <a:t>(PRD)</a:t>
            </a:r>
          </a:p>
          <a:p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작업 계획</a:t>
            </a:r>
            <a:r>
              <a:rPr lang="en-US" altLang="ko-KR" dirty="0">
                <a:latin typeface="+mn-ea"/>
              </a:rPr>
              <a:t>(PR)</a:t>
            </a:r>
          </a:p>
          <a:p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정보 구조</a:t>
            </a:r>
            <a:r>
              <a:rPr lang="en-US" altLang="ko-KR" dirty="0">
                <a:latin typeface="+mn-ea"/>
              </a:rPr>
              <a:t>(IA)</a:t>
            </a:r>
          </a:p>
          <a:p>
            <a:r>
              <a:rPr lang="en-US" altLang="ko-KR" dirty="0">
                <a:latin typeface="+mn-ea"/>
              </a:rPr>
              <a:t>5. </a:t>
            </a:r>
            <a:r>
              <a:rPr lang="ko-KR" altLang="en-US" dirty="0">
                <a:latin typeface="+mn-ea"/>
              </a:rPr>
              <a:t>업무 분류 체계</a:t>
            </a:r>
            <a:r>
              <a:rPr lang="en-US" altLang="ko-KR" dirty="0">
                <a:latin typeface="+mn-ea"/>
              </a:rPr>
              <a:t>(WBS)</a:t>
            </a:r>
          </a:p>
          <a:p>
            <a:r>
              <a:rPr lang="en-US" altLang="ko-KR" dirty="0">
                <a:latin typeface="+mn-ea"/>
              </a:rPr>
              <a:t>6. </a:t>
            </a:r>
            <a:r>
              <a:rPr lang="ko-KR" altLang="en-US" dirty="0">
                <a:latin typeface="+mn-ea"/>
              </a:rPr>
              <a:t>화면 설계서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WireFram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971746-F675-BD01-EED4-392D18F7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2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E790-BF35-0B0F-8A8C-141FFE06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7" y="2522788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화면 설계서</a:t>
            </a:r>
            <a:r>
              <a:rPr lang="en-US" altLang="ko-KR" dirty="0"/>
              <a:t>(</a:t>
            </a:r>
            <a:r>
              <a:rPr lang="en-US" altLang="ko-KR" dirty="0" err="1"/>
              <a:t>WireFram</a:t>
            </a:r>
            <a:r>
              <a:rPr lang="en-US" altLang="ko-KR" dirty="0"/>
              <a:t>)(</a:t>
            </a:r>
            <a:r>
              <a:rPr lang="ko-KR" altLang="en-US" dirty="0"/>
              <a:t>메뉴 바 하위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95396-8C92-D6C5-58E2-BD7CF47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3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31" b="33333"/>
          <a:stretch/>
        </p:blipFill>
        <p:spPr>
          <a:xfrm>
            <a:off x="844175" y="1185496"/>
            <a:ext cx="2933932" cy="5213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6" r="53645" b="33205"/>
          <a:stretch/>
        </p:blipFill>
        <p:spPr>
          <a:xfrm>
            <a:off x="6512629" y="1305927"/>
            <a:ext cx="2933932" cy="5216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4099256" y="1468316"/>
            <a:ext cx="1897096" cy="1415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08310" y="1590323"/>
            <a:ext cx="167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여행 탭으로 들어오면</a:t>
            </a:r>
            <a:endParaRPr lang="en-US" altLang="ko-KR" sz="1200" dirty="0"/>
          </a:p>
          <a:p>
            <a:r>
              <a:rPr lang="ko-KR" altLang="en-US" sz="1200" dirty="0"/>
              <a:t>여행 일정을 만들 초기 화면 표시</a:t>
            </a:r>
            <a:r>
              <a:rPr lang="en-US" altLang="ko-KR" sz="1200" dirty="0"/>
              <a:t>. </a:t>
            </a:r>
            <a:r>
              <a:rPr lang="ko-KR" altLang="en-US" sz="1200" dirty="0"/>
              <a:t>여행 이름</a:t>
            </a:r>
            <a:r>
              <a:rPr lang="en-US" altLang="ko-KR" sz="1200" dirty="0"/>
              <a:t> </a:t>
            </a:r>
            <a:r>
              <a:rPr lang="ko-KR" altLang="en-US" sz="1200" dirty="0"/>
              <a:t>및</a:t>
            </a:r>
            <a:r>
              <a:rPr lang="en-US" altLang="ko-KR" sz="1200" dirty="0"/>
              <a:t> </a:t>
            </a:r>
            <a:r>
              <a:rPr lang="ko-KR" altLang="en-US" sz="1200" dirty="0"/>
              <a:t>여행지를 입력하고 날짜를 달력에서 지정한다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99256" y="4942545"/>
            <a:ext cx="1897096" cy="6751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8310" y="5061145"/>
            <a:ext cx="167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버튼을 클릭하면 오른쪽 화면으로 이동</a:t>
            </a:r>
          </a:p>
          <a:p>
            <a:endParaRPr lang="ko-KR" altLang="en-US" sz="1200" dirty="0"/>
          </a:p>
        </p:txBody>
      </p:sp>
      <p:cxnSp>
        <p:nvCxnSpPr>
          <p:cNvPr id="15" name="직선 연결선 14"/>
          <p:cNvCxnSpPr>
            <a:endCxn id="10" idx="1"/>
          </p:cNvCxnSpPr>
          <p:nvPr/>
        </p:nvCxnSpPr>
        <p:spPr>
          <a:xfrm flipV="1">
            <a:off x="3648807" y="5280111"/>
            <a:ext cx="450449" cy="72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9782017" y="1468316"/>
            <a:ext cx="1897096" cy="8528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1071" y="1590323"/>
            <a:ext cx="167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클릭하면 왼쪽 화면 표시</a:t>
            </a:r>
            <a:r>
              <a:rPr lang="en-US" altLang="ko-KR" sz="1200" dirty="0"/>
              <a:t>.</a:t>
            </a:r>
            <a:r>
              <a:rPr lang="ko-KR" altLang="en-US" sz="1200" dirty="0"/>
              <a:t> 새로운 여행 일정을 추가한다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82017" y="3792416"/>
            <a:ext cx="1897096" cy="9905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1071" y="3914423"/>
            <a:ext cx="1678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입력된 값들로 여행 일정 목록이 만들어진다</a:t>
            </a:r>
            <a:r>
              <a:rPr lang="en-US" altLang="ko-KR" sz="1200" dirty="0"/>
              <a:t>. </a:t>
            </a:r>
            <a:r>
              <a:rPr lang="ko-KR" altLang="en-US" sz="1200" dirty="0"/>
              <a:t>클릭하면 다음 화면 표시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3" name="직선 연결선 2"/>
          <p:cNvCxnSpPr>
            <a:endCxn id="16" idx="1"/>
          </p:cNvCxnSpPr>
          <p:nvPr/>
        </p:nvCxnSpPr>
        <p:spPr>
          <a:xfrm flipV="1">
            <a:off x="9187961" y="1894743"/>
            <a:ext cx="594056" cy="67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11" idx="1"/>
          </p:cNvCxnSpPr>
          <p:nvPr/>
        </p:nvCxnSpPr>
        <p:spPr>
          <a:xfrm>
            <a:off x="9209924" y="4176346"/>
            <a:ext cx="572093" cy="111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7" idx="1"/>
          </p:cNvCxnSpPr>
          <p:nvPr/>
        </p:nvCxnSpPr>
        <p:spPr>
          <a:xfrm flipV="1">
            <a:off x="3446584" y="2176097"/>
            <a:ext cx="652672" cy="54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7" idx="1"/>
          </p:cNvCxnSpPr>
          <p:nvPr/>
        </p:nvCxnSpPr>
        <p:spPr>
          <a:xfrm flipV="1">
            <a:off x="3420207" y="2176097"/>
            <a:ext cx="679049" cy="119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7" idx="1"/>
          </p:cNvCxnSpPr>
          <p:nvPr/>
        </p:nvCxnSpPr>
        <p:spPr>
          <a:xfrm flipV="1">
            <a:off x="3358661" y="2176097"/>
            <a:ext cx="740595" cy="190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453907-C780-AEF1-ECFC-04DDB0BEE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045956"/>
              </p:ext>
            </p:extLst>
          </p:nvPr>
        </p:nvGraphicFramePr>
        <p:xfrm>
          <a:off x="712150" y="114120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송예빈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9E9FDE-EADB-8902-309E-11188D5DB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93218"/>
              </p:ext>
            </p:extLst>
          </p:nvPr>
        </p:nvGraphicFramePr>
        <p:xfrm>
          <a:off x="712150" y="421826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93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588086" y="1136701"/>
            <a:ext cx="1788041" cy="10793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2614" y="1200383"/>
            <a:ext cx="1678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여행 일정 화면 표시</a:t>
            </a:r>
            <a:r>
              <a:rPr lang="en-US" altLang="ko-KR" sz="1200" dirty="0"/>
              <a:t>. </a:t>
            </a:r>
            <a:r>
              <a:rPr lang="ko-KR" altLang="en-US" sz="1200" dirty="0"/>
              <a:t>날짜 별로 장소를 추가하여 여행 일정을 짤 수 있도록 구성되어있다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67581" y="3994677"/>
            <a:ext cx="1733515" cy="7100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22109" y="4058359"/>
            <a:ext cx="167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즐길거리</a:t>
            </a:r>
            <a:r>
              <a:rPr lang="en-US" altLang="ko-KR" sz="1200" dirty="0"/>
              <a:t>, </a:t>
            </a:r>
            <a:r>
              <a:rPr lang="ko-KR" altLang="en-US" sz="1200" dirty="0"/>
              <a:t>음식점을 선택할 수 있는 </a:t>
            </a:r>
            <a:r>
              <a:rPr lang="ko-KR" altLang="en-US" sz="1200" dirty="0" err="1"/>
              <a:t>메뉴바</a:t>
            </a:r>
            <a:r>
              <a:rPr lang="ko-KR" altLang="en-US" sz="1200" dirty="0"/>
              <a:t> 표시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455388" y="4334607"/>
            <a:ext cx="1733515" cy="15562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99347" y="4392563"/>
            <a:ext cx="1788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추가할 항목 버튼을 클릭하면 호텔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즐길거리</a:t>
            </a:r>
            <a:r>
              <a:rPr lang="en-US" altLang="ko-KR" sz="1200" dirty="0"/>
              <a:t>/</a:t>
            </a:r>
            <a:r>
              <a:rPr lang="ko-KR" altLang="en-US" sz="1200" dirty="0"/>
              <a:t>음식점 화면으로 이동한다</a:t>
            </a:r>
            <a:r>
              <a:rPr lang="en-US" altLang="ko-KR" sz="1200" dirty="0"/>
              <a:t>. 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동환님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  <a:r>
              <a:rPr lang="ko-KR" altLang="en-US" sz="1200" dirty="0">
                <a:solidFill>
                  <a:srgbClr val="0070C0"/>
                </a:solidFill>
              </a:rPr>
              <a:t>성연님 담당 화면</a:t>
            </a:r>
            <a:r>
              <a:rPr lang="en-US" altLang="ko-KR" sz="1200" dirty="0">
                <a:solidFill>
                  <a:srgbClr val="0070C0"/>
                </a:solidFill>
              </a:rPr>
              <a:t>) </a:t>
            </a:r>
            <a:r>
              <a:rPr lang="ko-KR" altLang="en-US" sz="1200" dirty="0"/>
              <a:t>검색 후 장소를 선택하면 다음 화면 표시</a:t>
            </a:r>
            <a:endParaRPr lang="en-US" altLang="ko-KR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8387" t="35231" r="13266" b="40769"/>
          <a:stretch/>
        </p:blipFill>
        <p:spPr>
          <a:xfrm>
            <a:off x="4914899" y="3327889"/>
            <a:ext cx="3305909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1" b="86923"/>
          <a:stretch/>
        </p:blipFill>
        <p:spPr>
          <a:xfrm>
            <a:off x="9287832" y="3222381"/>
            <a:ext cx="2561032" cy="896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r="29510" b="33205"/>
          <a:stretch/>
        </p:blipFill>
        <p:spPr>
          <a:xfrm>
            <a:off x="805517" y="1148643"/>
            <a:ext cx="2949492" cy="52268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2" name="직선 연결선 31"/>
          <p:cNvCxnSpPr>
            <a:endCxn id="15" idx="1"/>
          </p:cNvCxnSpPr>
          <p:nvPr/>
        </p:nvCxnSpPr>
        <p:spPr>
          <a:xfrm>
            <a:off x="3755009" y="1274885"/>
            <a:ext cx="833077" cy="40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6" idx="1"/>
          </p:cNvCxnSpPr>
          <p:nvPr/>
        </p:nvCxnSpPr>
        <p:spPr>
          <a:xfrm flipV="1">
            <a:off x="1872762" y="3499339"/>
            <a:ext cx="3042137" cy="5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3"/>
            <a:endCxn id="27" idx="1"/>
          </p:cNvCxnSpPr>
          <p:nvPr/>
        </p:nvCxnSpPr>
        <p:spPr>
          <a:xfrm>
            <a:off x="8220808" y="3499339"/>
            <a:ext cx="1067024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DCB737-C026-1772-0F57-2EA42528E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50805"/>
              </p:ext>
            </p:extLst>
          </p:nvPr>
        </p:nvGraphicFramePr>
        <p:xfrm>
          <a:off x="712150" y="94327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송예빈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6CD6B4-5B70-0C82-CC39-F2F16AD5D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54368"/>
              </p:ext>
            </p:extLst>
          </p:nvPr>
        </p:nvGraphicFramePr>
        <p:xfrm>
          <a:off x="712150" y="402033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04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262510" y="1505747"/>
            <a:ext cx="1733515" cy="7100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7038" y="1569428"/>
            <a:ext cx="173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날짜에 선택한 장소가 목록에 추가된다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1" t="33462"/>
          <a:stretch/>
        </p:blipFill>
        <p:spPr>
          <a:xfrm>
            <a:off x="8231712" y="2499802"/>
            <a:ext cx="2048607" cy="3625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5529872" y="4927296"/>
            <a:ext cx="1733515" cy="9107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3831" y="4985252"/>
            <a:ext cx="1678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추가한 장소들은 지도에 표시하여 한 눈에 위치와 거리를 파악할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6790" t="5866" r="6219" b="6130"/>
          <a:stretch/>
        </p:blipFill>
        <p:spPr>
          <a:xfrm>
            <a:off x="1318692" y="1092739"/>
            <a:ext cx="2974691" cy="52387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연결선 15"/>
          <p:cNvCxnSpPr>
            <a:endCxn id="3" idx="1"/>
          </p:cNvCxnSpPr>
          <p:nvPr/>
        </p:nvCxnSpPr>
        <p:spPr>
          <a:xfrm flipV="1">
            <a:off x="4123592" y="1860753"/>
            <a:ext cx="1138918" cy="864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226777" y="3754315"/>
            <a:ext cx="4941277" cy="174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3" idx="1"/>
          </p:cNvCxnSpPr>
          <p:nvPr/>
        </p:nvCxnSpPr>
        <p:spPr>
          <a:xfrm flipV="1">
            <a:off x="4123592" y="1860753"/>
            <a:ext cx="1138918" cy="189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50DF2A-8134-832D-11FB-2FCA8F270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69689"/>
              </p:ext>
            </p:extLst>
          </p:nvPr>
        </p:nvGraphicFramePr>
        <p:xfrm>
          <a:off x="712150" y="132662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송예빈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3EA635-0830-B1E4-C39A-8D2FB7AB9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3003"/>
              </p:ext>
            </p:extLst>
          </p:nvPr>
        </p:nvGraphicFramePr>
        <p:xfrm>
          <a:off x="712150" y="440368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62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149" t="14401" r="68862" b="10644"/>
          <a:stretch/>
        </p:blipFill>
        <p:spPr>
          <a:xfrm>
            <a:off x="365386" y="1608991"/>
            <a:ext cx="2599361" cy="4576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5787" t="14580" r="37451" b="9928"/>
          <a:stretch/>
        </p:blipFill>
        <p:spPr>
          <a:xfrm>
            <a:off x="5129589" y="1483423"/>
            <a:ext cx="2629417" cy="4701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3075095" y="1237536"/>
            <a:ext cx="1897096" cy="10374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4149" y="1359543"/>
            <a:ext cx="1678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리뷰 작성 탭으로 들어오면</a:t>
            </a:r>
            <a:r>
              <a:rPr lang="en-US" altLang="ko-KR" sz="1200" dirty="0"/>
              <a:t> </a:t>
            </a:r>
            <a:r>
              <a:rPr lang="ko-KR" altLang="en-US" sz="1200" dirty="0"/>
              <a:t>리뷰를 작성할 수 있는 초기화면 표시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065203" y="3028856"/>
            <a:ext cx="1897096" cy="8870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4257" y="3150863"/>
            <a:ext cx="173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 후 해당 장소를 선택하면 다음 화면으로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16403" y="2242038"/>
            <a:ext cx="1230743" cy="1492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7115" y="2349091"/>
            <a:ext cx="1109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평점을 선택</a:t>
            </a:r>
            <a:r>
              <a:rPr lang="en-US" altLang="ko-KR" sz="1200" dirty="0"/>
              <a:t>,</a:t>
            </a:r>
            <a:r>
              <a:rPr lang="ko-KR" altLang="en-US" sz="1200" dirty="0"/>
              <a:t> 리뷰를 작성한 후 제출 버튼을 누르면 나의 리뷰 목록에 추가된다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66859" t="14401" r="5925" b="10286"/>
          <a:stretch/>
        </p:blipFill>
        <p:spPr>
          <a:xfrm>
            <a:off x="9304544" y="1503951"/>
            <a:ext cx="2668634" cy="46812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2664070" y="2734407"/>
            <a:ext cx="2277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910754" y="3549420"/>
            <a:ext cx="2584939" cy="191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93BB7E-1D25-F293-1CA5-B85254DF6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01553"/>
              </p:ext>
            </p:extLst>
          </p:nvPr>
        </p:nvGraphicFramePr>
        <p:xfrm>
          <a:off x="712150" y="124809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송예빈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82DA11-17C7-74FD-B1DC-451216F31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219770"/>
              </p:ext>
            </p:extLst>
          </p:nvPr>
        </p:nvGraphicFramePr>
        <p:xfrm>
          <a:off x="712150" y="43251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리뷰작성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4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6999F1-EAEE-1235-CA7C-EB75135B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C50180-5044-9304-8806-71BB44FC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892694"/>
            <a:ext cx="6110654" cy="582878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38913A-EAC8-9000-5C32-F170EDE98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62655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박성연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047A9A-D4EE-A969-2F26-669BD850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23332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음식점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51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8139D-C743-3106-BB80-6D48C003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7CCFEA-0890-6E46-1CCA-FA5EF8DF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890269"/>
            <a:ext cx="6747998" cy="564241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7755A59-B686-BCEC-05B3-F267F1CB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79307"/>
              </p:ext>
            </p:extLst>
          </p:nvPr>
        </p:nvGraphicFramePr>
        <p:xfrm>
          <a:off x="586100" y="201104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박성연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DEB69D-5700-C160-72FF-C0423674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71420"/>
              </p:ext>
            </p:extLst>
          </p:nvPr>
        </p:nvGraphicFramePr>
        <p:xfrm>
          <a:off x="586100" y="508810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사진추가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35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301C5F-E694-2474-B091-68C1C27C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23092-BFC3-BE23-ACD7-557D3CED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80" y="1125415"/>
            <a:ext cx="7230012" cy="549890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E4DC5B3-7D62-5C9E-6CAA-CC9465B9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49613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박성연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7A94A9-61C9-080D-9D85-B1F353D4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5738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징소추가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156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A74FEF-8E8B-A374-D35D-154054F6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185AB-768C-F0F2-CD8C-F0E197D8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0" y="877228"/>
            <a:ext cx="10871199" cy="581787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745084-0958-ACF9-2F17-ED137BA6A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11661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김동환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EFA2B3-0CE4-47A3-4AC0-18B934380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30153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74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3FCE19-0C9A-7430-B28C-B2AB0F3F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D2345-B534-E5BF-D0CC-EBE821AE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65"/>
          <a:stretch/>
        </p:blipFill>
        <p:spPr>
          <a:xfrm>
            <a:off x="2336800" y="1076960"/>
            <a:ext cx="7183120" cy="546195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D02A9A-3C40-39AB-63C9-B98611CAC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50860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김동환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161E9C-1765-E2CC-FD34-103E02575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5059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호텔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6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B7EA3-1AFF-BC76-E39F-199DB11D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Document History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F165898-3B2C-7180-2E4D-E3E088F5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1584"/>
              </p:ext>
            </p:extLst>
          </p:nvPr>
        </p:nvGraphicFramePr>
        <p:xfrm>
          <a:off x="501830" y="1675668"/>
          <a:ext cx="11188339" cy="4595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1887">
                  <a:extLst>
                    <a:ext uri="{9D8B030D-6E8A-4147-A177-3AD203B41FA5}">
                      <a16:colId xmlns:a16="http://schemas.microsoft.com/office/drawing/2014/main" val="3975312634"/>
                    </a:ext>
                  </a:extLst>
                </a:gridCol>
                <a:gridCol w="1149244">
                  <a:extLst>
                    <a:ext uri="{9D8B030D-6E8A-4147-A177-3AD203B41FA5}">
                      <a16:colId xmlns:a16="http://schemas.microsoft.com/office/drawing/2014/main" val="203950872"/>
                    </a:ext>
                  </a:extLst>
                </a:gridCol>
                <a:gridCol w="1672715">
                  <a:extLst>
                    <a:ext uri="{9D8B030D-6E8A-4147-A177-3AD203B41FA5}">
                      <a16:colId xmlns:a16="http://schemas.microsoft.com/office/drawing/2014/main" val="1854345076"/>
                    </a:ext>
                  </a:extLst>
                </a:gridCol>
                <a:gridCol w="6103943">
                  <a:extLst>
                    <a:ext uri="{9D8B030D-6E8A-4147-A177-3AD203B41FA5}">
                      <a16:colId xmlns:a16="http://schemas.microsoft.com/office/drawing/2014/main" val="2586363023"/>
                    </a:ext>
                  </a:extLst>
                </a:gridCol>
                <a:gridCol w="1200550">
                  <a:extLst>
                    <a:ext uri="{9D8B030D-6E8A-4147-A177-3AD203B41FA5}">
                      <a16:colId xmlns:a16="http://schemas.microsoft.com/office/drawing/2014/main" val="801756610"/>
                    </a:ext>
                  </a:extLst>
                </a:gridCol>
              </a:tblGrid>
              <a:tr h="499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ysClr val="windowText" lastClr="000000"/>
                          </a:solidFill>
                        </a:rPr>
                        <a:t>Version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변경사항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51707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1.0.0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2024.07.03</a:t>
                      </a:r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최초 배포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최초 배포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손건희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07654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1.0.1</a:t>
                      </a:r>
                      <a:endParaRPr lang="ko-KR" alt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2024.07.11</a:t>
                      </a:r>
                      <a:endParaRPr lang="ko-KR" altLang="en-US" sz="14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20 ~35 </a:t>
                      </a:r>
                      <a:r>
                        <a:rPr lang="ko-KR" altLang="en-US" sz="1400" b="1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latin typeface="+mn-ea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</a:rPr>
                        <a:t>화면 설계서</a:t>
                      </a:r>
                      <a:r>
                        <a:rPr lang="en-US" altLang="ko-KR" sz="1400" b="1" dirty="0">
                          <a:latin typeface="+mn-ea"/>
                        </a:rPr>
                        <a:t>(</a:t>
                      </a:r>
                      <a:r>
                        <a:rPr lang="en-US" altLang="ko-KR" sz="1400" b="1" dirty="0" err="1">
                          <a:latin typeface="+mn-ea"/>
                        </a:rPr>
                        <a:t>WireFram</a:t>
                      </a:r>
                      <a:r>
                        <a:rPr lang="en-US" altLang="ko-KR" sz="1400" b="1" dirty="0"/>
                        <a:t>)</a:t>
                      </a:r>
                      <a:r>
                        <a:rPr lang="ko-KR" altLang="en-US" sz="1400" b="1" dirty="0"/>
                        <a:t>를 통일성 있게 수정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손건희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12531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469323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441229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638699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143745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92241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B3FA6-38FB-7BB7-A6A6-3E345FB6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92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09F143-9049-7E08-B2CB-A78FB15A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DC613-2D80-C176-EACD-0B250F5D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0" y="995046"/>
            <a:ext cx="10861040" cy="572642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878AAF1-6BE3-376D-4683-466263174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50860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김동환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5DF6C1-F10C-1011-2D11-40B13F898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15381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즐길거리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427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2818EC-857A-50C7-5F6A-DF15A09C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4FB244-8A23-173C-FCA0-142C849B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0" y="1026160"/>
            <a:ext cx="7071360" cy="559816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96964A-4937-5110-58AD-2A8493459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50860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김동환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EBEA67-E958-3677-A44B-409DA96F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62919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즐길거리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51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E790-BF35-0B0F-8A8C-141FFE06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7" y="252278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6. </a:t>
            </a:r>
            <a:r>
              <a:rPr lang="ko-KR" altLang="en-US" dirty="0"/>
              <a:t>화면 설계서</a:t>
            </a:r>
            <a:r>
              <a:rPr lang="en-US" altLang="ko-KR" dirty="0"/>
              <a:t>(</a:t>
            </a:r>
            <a:r>
              <a:rPr lang="en-US" altLang="ko-KR" dirty="0" err="1"/>
              <a:t>WireFram</a:t>
            </a:r>
            <a:r>
              <a:rPr lang="en-US" altLang="ko-KR" dirty="0"/>
              <a:t>)(</a:t>
            </a:r>
            <a:r>
              <a:rPr lang="ko-KR" altLang="en-US" dirty="0"/>
              <a:t>회원관리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95396-8C92-D6C5-58E2-BD7CF47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7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B949F-FDBA-BCEC-18D5-D214B931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CE961E-4E77-413D-687D-61BD7724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80" y="944642"/>
            <a:ext cx="5527040" cy="541170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D4B858-B247-FF06-1EC6-5F5023F0B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5992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이나경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8143CC-8887-3C51-CB4B-2192F21DD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0590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883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B207E9-B707-0F20-080D-92595B7C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B42E5-69D6-A46E-463C-DF4D8732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930106"/>
            <a:ext cx="6197599" cy="560880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59D705-7916-24A7-9170-75287E069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38831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이나경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DD30E2-D395-C2E9-F792-DB976AA73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19795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53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4B3DE4-84D8-E61A-1053-A3410304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DFF77-AE6F-A589-6312-B0D72174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1079652"/>
            <a:ext cx="6228080" cy="557070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F4C5EDF-D008-F850-7FFC-ADD11050D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38831"/>
              </p:ext>
            </p:extLst>
          </p:nvPr>
        </p:nvGraphicFramePr>
        <p:xfrm>
          <a:off x="586100" y="136525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2024.07.06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이나경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115ED75-FB06-FC52-3047-09992594C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19795"/>
              </p:ext>
            </p:extLst>
          </p:nvPr>
        </p:nvGraphicFramePr>
        <p:xfrm>
          <a:off x="586100" y="444231"/>
          <a:ext cx="10767700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79">
                  <a:extLst>
                    <a:ext uri="{9D8B030D-6E8A-4147-A177-3AD203B41FA5}">
                      <a16:colId xmlns:a16="http://schemas.microsoft.com/office/drawing/2014/main" val="1447346450"/>
                    </a:ext>
                  </a:extLst>
                </a:gridCol>
                <a:gridCol w="5296071">
                  <a:extLst>
                    <a:ext uri="{9D8B030D-6E8A-4147-A177-3AD203B41FA5}">
                      <a16:colId xmlns:a16="http://schemas.microsoft.com/office/drawing/2014/main" val="3617043235"/>
                    </a:ext>
                  </a:extLst>
                </a:gridCol>
                <a:gridCol w="930779">
                  <a:extLst>
                    <a:ext uri="{9D8B030D-6E8A-4147-A177-3AD203B41FA5}">
                      <a16:colId xmlns:a16="http://schemas.microsoft.com/office/drawing/2014/main" val="2011590993"/>
                    </a:ext>
                  </a:extLst>
                </a:gridCol>
                <a:gridCol w="3610071">
                  <a:extLst>
                    <a:ext uri="{9D8B030D-6E8A-4147-A177-3AD203B41FA5}">
                      <a16:colId xmlns:a16="http://schemas.microsoft.com/office/drawing/2014/main" val="24548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문서 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2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83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B7EA3-1AFF-BC76-E39F-199DB11D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제품 요구 문서</a:t>
            </a:r>
            <a:r>
              <a:rPr lang="en-US" altLang="ko-KR" dirty="0"/>
              <a:t>(PRD)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B3FA6-38FB-7BB7-A6A6-3E345FB6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A1954882-6022-6BA2-BF2B-68CC916A7765}"/>
              </a:ext>
            </a:extLst>
          </p:cNvPr>
          <p:cNvSpPr/>
          <p:nvPr/>
        </p:nvSpPr>
        <p:spPr>
          <a:xfrm>
            <a:off x="967765" y="1883728"/>
            <a:ext cx="1563815" cy="713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chemeClr val="tx1"/>
                </a:solidFill>
              </a:rPr>
              <a:t>(</a:t>
            </a:r>
            <a:r>
              <a:rPr lang="ko-KR" altLang="en-US" sz="1600" b="1" dirty="0" err="1">
                <a:ln w="3175">
                  <a:noFill/>
                </a:ln>
                <a:solidFill>
                  <a:schemeClr val="tx1"/>
                </a:solidFill>
              </a:rPr>
              <a:t>프로젝트명</a:t>
            </a:r>
            <a:r>
              <a:rPr lang="en-US" altLang="ko-KR" sz="1600" b="1" dirty="0">
                <a:ln w="3175">
                  <a:noFill/>
                </a:ln>
                <a:solidFill>
                  <a:schemeClr val="tx1"/>
                </a:solidFill>
              </a:rPr>
              <a:t>)</a:t>
            </a:r>
            <a:endParaRPr lang="ko-KR" altLang="en-US" sz="1600" b="1" dirty="0">
              <a:ln w="31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145A58-04ED-F301-6954-7D671D1D10E8}"/>
              </a:ext>
            </a:extLst>
          </p:cNvPr>
          <p:cNvSpPr/>
          <p:nvPr/>
        </p:nvSpPr>
        <p:spPr>
          <a:xfrm>
            <a:off x="2531582" y="2814260"/>
            <a:ext cx="8664872" cy="18766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•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수도권 이동으로 인한 </a:t>
            </a:r>
            <a:r>
              <a:rPr lang="ko-KR" altLang="en-US" sz="1400" dirty="0" err="1">
                <a:solidFill>
                  <a:schemeClr val="tx1"/>
                </a:solidFill>
              </a:rPr>
              <a:t>비수도권의</a:t>
            </a:r>
            <a:r>
              <a:rPr lang="ko-KR" altLang="en-US" sz="1400" dirty="0">
                <a:solidFill>
                  <a:schemeClr val="tx1"/>
                </a:solidFill>
              </a:rPr>
              <a:t> 인구 감소 현상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</a:rPr>
              <a:t>관광 산업 위축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• </a:t>
            </a:r>
            <a:r>
              <a:rPr lang="ko-KR" altLang="en-US" sz="1400" b="1" dirty="0">
                <a:solidFill>
                  <a:schemeClr val="tx1"/>
                </a:solidFill>
              </a:rPr>
              <a:t>관련 사이트 부족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현재 시장에서 충남을 </a:t>
            </a:r>
            <a:r>
              <a:rPr lang="ko-KR" altLang="en-US" sz="1400" dirty="0" err="1">
                <a:solidFill>
                  <a:schemeClr val="tx1"/>
                </a:solidFill>
              </a:rPr>
              <a:t>타켓으로</a:t>
            </a:r>
            <a:r>
              <a:rPr lang="ko-KR" altLang="en-US" sz="1400" dirty="0">
                <a:solidFill>
                  <a:schemeClr val="tx1"/>
                </a:solidFill>
              </a:rPr>
              <a:t> 한 전용 관광 홈페이지 및 어플리케이션이 전무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• </a:t>
            </a:r>
            <a:r>
              <a:rPr lang="ko-KR" altLang="en-US" sz="1400" b="1" dirty="0">
                <a:solidFill>
                  <a:schemeClr val="tx1"/>
                </a:solidFill>
              </a:rPr>
              <a:t>지역 맛집 수요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다수의 사람들이 다른 지역의 맛집에 대한 관심이 많으며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이는 충남 지역의 관광 콘텐츠 개발의 필요성을 나타냄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• </a:t>
            </a:r>
            <a:r>
              <a:rPr lang="ko-KR" altLang="en-US" sz="1400" b="1" dirty="0">
                <a:solidFill>
                  <a:schemeClr val="tx1"/>
                </a:solidFill>
              </a:rPr>
              <a:t>신뢰도 감소 </a:t>
            </a:r>
            <a:r>
              <a:rPr lang="en-US" altLang="ko-KR" sz="1400" dirty="0">
                <a:solidFill>
                  <a:schemeClr val="tx1"/>
                </a:solidFill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</a:rPr>
              <a:t>현재 시장에서 제공되는 홈페이지 및 어플리케이션들은 광고로 인해 사용자들의 신뢰도가 저하됨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9545A08-B05D-2A22-4789-E2C0A0348896}"/>
              </a:ext>
            </a:extLst>
          </p:cNvPr>
          <p:cNvSpPr/>
          <p:nvPr/>
        </p:nvSpPr>
        <p:spPr>
          <a:xfrm>
            <a:off x="967763" y="2814258"/>
            <a:ext cx="1563818" cy="1876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noFill/>
                </a:ln>
                <a:solidFill>
                  <a:schemeClr val="tx1"/>
                </a:solidFill>
              </a:rPr>
              <a:t>필요성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6C21DA-043C-7ECC-8DCB-D8FB29385246}"/>
              </a:ext>
            </a:extLst>
          </p:cNvPr>
          <p:cNvSpPr/>
          <p:nvPr/>
        </p:nvSpPr>
        <p:spPr>
          <a:xfrm>
            <a:off x="2531580" y="1901302"/>
            <a:ext cx="8664876" cy="6726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• </a:t>
            </a:r>
            <a:r>
              <a:rPr lang="ko-KR" altLang="en-US" sz="1400" b="1" dirty="0">
                <a:solidFill>
                  <a:schemeClr val="tx1"/>
                </a:solidFill>
              </a:rPr>
              <a:t>충청남도</a:t>
            </a:r>
            <a:r>
              <a:rPr lang="ko-KR" altLang="en-US" sz="1400" dirty="0">
                <a:solidFill>
                  <a:schemeClr val="tx1"/>
                </a:solidFill>
              </a:rPr>
              <a:t>의 관광지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맛집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카페 등을 기록하고 </a:t>
            </a:r>
            <a:r>
              <a:rPr lang="ko-KR" altLang="en-US" sz="1400" b="1" dirty="0">
                <a:solidFill>
                  <a:schemeClr val="tx1"/>
                </a:solidFill>
              </a:rPr>
              <a:t>공유할 수 있는 웹 애플리케이션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A46D041D-9F79-C6EC-726B-F813520405FC}"/>
              </a:ext>
            </a:extLst>
          </p:cNvPr>
          <p:cNvSpPr/>
          <p:nvPr/>
        </p:nvSpPr>
        <p:spPr>
          <a:xfrm>
            <a:off x="967763" y="4908076"/>
            <a:ext cx="1563818" cy="1001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n w="3175">
                  <a:noFill/>
                </a:ln>
                <a:solidFill>
                  <a:schemeClr val="tx1"/>
                </a:solidFill>
              </a:rPr>
              <a:t>목표</a:t>
            </a:r>
            <a:endParaRPr lang="ko-KR" altLang="en-US" sz="1600" b="1" dirty="0">
              <a:ln w="3175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24AC39-515A-5E83-6FE9-0871F7256DB0}"/>
              </a:ext>
            </a:extLst>
          </p:cNvPr>
          <p:cNvSpPr/>
          <p:nvPr/>
        </p:nvSpPr>
        <p:spPr>
          <a:xfrm>
            <a:off x="2531581" y="4939240"/>
            <a:ext cx="8664872" cy="9199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• </a:t>
            </a:r>
            <a:r>
              <a:rPr lang="ko-KR" altLang="en-US" sz="1400" dirty="0">
                <a:solidFill>
                  <a:schemeClr val="tx1"/>
                </a:solidFill>
              </a:rPr>
              <a:t>충청남도 인구 감소에 따른 </a:t>
            </a:r>
            <a:r>
              <a:rPr lang="ko-KR" altLang="en-US" sz="1400" b="1" dirty="0">
                <a:solidFill>
                  <a:schemeClr val="tx1"/>
                </a:solidFill>
              </a:rPr>
              <a:t>관광 산업의 활성화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• </a:t>
            </a:r>
            <a:r>
              <a:rPr lang="ko-KR" altLang="en-US" sz="1400" dirty="0">
                <a:solidFill>
                  <a:schemeClr val="tx1"/>
                </a:solidFill>
              </a:rPr>
              <a:t>충청남도의 명소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맛집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카페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후기 공유를 통한 지역 홍보 효과 및 지역 경제 활성화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5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33B9A7-86F5-DB35-E9E0-572CA516AC1E}"/>
              </a:ext>
            </a:extLst>
          </p:cNvPr>
          <p:cNvSpPr/>
          <p:nvPr/>
        </p:nvSpPr>
        <p:spPr>
          <a:xfrm>
            <a:off x="2470719" y="3284382"/>
            <a:ext cx="8664872" cy="136618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검색 엔진의 키워드 검색 지표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구글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네이버 등의 다양한 검색 엔진에서의 사이트 키워드 </a:t>
            </a:r>
            <a:r>
              <a:rPr lang="ko-KR" altLang="en-US" sz="1400" dirty="0" err="1">
                <a:solidFill>
                  <a:schemeClr val="tx1"/>
                </a:solidFill>
              </a:rPr>
              <a:t>검색량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등을 참고</a:t>
            </a:r>
            <a:endParaRPr lang="en-US" altLang="ko-KR" sz="1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고속도로 톨게이트 통과 차량의 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실제 관광지를 방문자 수와 홈페이지 방문자의 수의 관계를 분석하는 자료로 참고</a:t>
            </a:r>
            <a:endParaRPr lang="en-US" altLang="ko-KR" sz="1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id="{C1EB7DA4-CA58-4199-5250-0505C303A3F5}"/>
              </a:ext>
            </a:extLst>
          </p:cNvPr>
          <p:cNvSpPr/>
          <p:nvPr/>
        </p:nvSpPr>
        <p:spPr>
          <a:xfrm>
            <a:off x="906901" y="3358359"/>
            <a:ext cx="1563818" cy="11789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noFill/>
                </a:ln>
                <a:solidFill>
                  <a:schemeClr val="tx1"/>
                </a:solidFill>
              </a:rPr>
              <a:t>검증 지표</a:t>
            </a: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568FE947-A9F0-142B-5F8F-2DD99762F88D}"/>
              </a:ext>
            </a:extLst>
          </p:cNvPr>
          <p:cNvSpPr/>
          <p:nvPr/>
        </p:nvSpPr>
        <p:spPr>
          <a:xfrm>
            <a:off x="906901" y="2169716"/>
            <a:ext cx="1563818" cy="1001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noFill/>
                </a:ln>
                <a:solidFill>
                  <a:schemeClr val="tx1"/>
                </a:solidFill>
              </a:rPr>
              <a:t>대상 고객</a:t>
            </a:r>
            <a:endParaRPr lang="en-US" altLang="ko-KR" sz="1600" b="1" dirty="0">
              <a:ln w="3175">
                <a:noFill/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ln w="3175">
                  <a:noFill/>
                </a:ln>
                <a:solidFill>
                  <a:schemeClr val="tx1"/>
                </a:solidFill>
              </a:rPr>
              <a:t>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E8BE3F-B028-8C0C-6D34-D8CE0A11C73C}"/>
              </a:ext>
            </a:extLst>
          </p:cNvPr>
          <p:cNvSpPr/>
          <p:nvPr/>
        </p:nvSpPr>
        <p:spPr>
          <a:xfrm>
            <a:off x="2470719" y="2207709"/>
            <a:ext cx="8664872" cy="8655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• 10~20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유명 맛집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카페 등 새로운 </a:t>
            </a:r>
            <a:r>
              <a:rPr lang="ko-KR" altLang="en-US" sz="1400" dirty="0" err="1">
                <a:solidFill>
                  <a:schemeClr val="tx1"/>
                </a:solidFill>
              </a:rPr>
              <a:t>핫플레이스</a:t>
            </a:r>
            <a:r>
              <a:rPr lang="ko-KR" altLang="en-US" sz="1400" dirty="0">
                <a:solidFill>
                  <a:schemeClr val="tx1"/>
                </a:solidFill>
              </a:rPr>
              <a:t> 선호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• 30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유명 맛집부터 가격대 있는 맛집 선호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• 40~60</a:t>
            </a:r>
            <a:r>
              <a:rPr lang="ko-KR" altLang="en-US" sz="1400" dirty="0">
                <a:solidFill>
                  <a:schemeClr val="tx1"/>
                </a:solidFill>
              </a:rPr>
              <a:t>대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관광지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지역 음식 맛집 선호</a:t>
            </a:r>
            <a:r>
              <a:rPr lang="en-US" altLang="ko-KR" sz="14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224B6061-8E3B-B528-7F11-0A42EB81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제품 요구 문서</a:t>
            </a:r>
            <a:r>
              <a:rPr lang="en-US" altLang="ko-KR" dirty="0"/>
              <a:t>(PRD)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302992-67EF-97E8-711E-2BA94E1779D9}"/>
              </a:ext>
            </a:extLst>
          </p:cNvPr>
          <p:cNvSpPr/>
          <p:nvPr/>
        </p:nvSpPr>
        <p:spPr>
          <a:xfrm>
            <a:off x="2470719" y="4832932"/>
            <a:ext cx="8664872" cy="11789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MBTI P </a:t>
            </a:r>
            <a:r>
              <a:rPr lang="ko-KR" altLang="en-US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들을 위한 즉석 관광 서비스 추천</a:t>
            </a:r>
            <a:endParaRPr lang="en-US" altLang="ko-KR" sz="1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지역 주민들이 작성한 신뢰도 있는 맛집</a:t>
            </a:r>
            <a:r>
              <a:rPr lang="en-US" altLang="ko-KR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관광 경로 제공</a:t>
            </a:r>
            <a:endParaRPr lang="en-US" altLang="ko-KR" sz="1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충청남도와 연계한 야간 버스</a:t>
            </a:r>
            <a:r>
              <a:rPr lang="en-US" altLang="ko-KR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야간 관광 서비스 연계</a:t>
            </a:r>
            <a:endParaRPr lang="en-US" altLang="ko-KR" sz="140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모서리가 둥근 직사각형 10">
            <a:extLst>
              <a:ext uri="{FF2B5EF4-FFF2-40B4-BE49-F238E27FC236}">
                <a16:creationId xmlns:a16="http://schemas.microsoft.com/office/drawing/2014/main" id="{438E28FF-60AA-7F3E-8DA2-9A64D141B8C2}"/>
              </a:ext>
            </a:extLst>
          </p:cNvPr>
          <p:cNvSpPr/>
          <p:nvPr/>
        </p:nvSpPr>
        <p:spPr>
          <a:xfrm>
            <a:off x="906901" y="4832933"/>
            <a:ext cx="1563818" cy="11789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noFill/>
                </a:ln>
                <a:solidFill>
                  <a:schemeClr val="tx1"/>
                </a:solidFill>
              </a:rPr>
              <a:t>다른 사이트와 </a:t>
            </a:r>
            <a:r>
              <a:rPr lang="ko-KR" altLang="en-US" sz="1600" b="1" dirty="0" err="1">
                <a:ln w="3175">
                  <a:noFill/>
                </a:ln>
                <a:solidFill>
                  <a:schemeClr val="tx1"/>
                </a:solidFill>
              </a:rPr>
              <a:t>차별점</a:t>
            </a:r>
            <a:endParaRPr lang="ko-KR" altLang="en-US" sz="1600" b="1" dirty="0">
              <a:ln w="3175">
                <a:noFill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4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71259"/>
              </p:ext>
            </p:extLst>
          </p:nvPr>
        </p:nvGraphicFramePr>
        <p:xfrm>
          <a:off x="860553" y="1683433"/>
          <a:ext cx="10790626" cy="4809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8396">
                  <a:extLst>
                    <a:ext uri="{9D8B030D-6E8A-4147-A177-3AD203B41FA5}">
                      <a16:colId xmlns:a16="http://schemas.microsoft.com/office/drawing/2014/main" val="2903970751"/>
                    </a:ext>
                  </a:extLst>
                </a:gridCol>
                <a:gridCol w="544830">
                  <a:extLst>
                    <a:ext uri="{9D8B030D-6E8A-4147-A177-3AD203B41FA5}">
                      <a16:colId xmlns:a16="http://schemas.microsoft.com/office/drawing/2014/main" val="589878675"/>
                    </a:ext>
                  </a:extLst>
                </a:gridCol>
                <a:gridCol w="584517">
                  <a:extLst>
                    <a:ext uri="{9D8B030D-6E8A-4147-A177-3AD203B41FA5}">
                      <a16:colId xmlns:a16="http://schemas.microsoft.com/office/drawing/2014/main" val="2987918695"/>
                    </a:ext>
                  </a:extLst>
                </a:gridCol>
                <a:gridCol w="619443">
                  <a:extLst>
                    <a:ext uri="{9D8B030D-6E8A-4147-A177-3AD203B41FA5}">
                      <a16:colId xmlns:a16="http://schemas.microsoft.com/office/drawing/2014/main" val="2709918087"/>
                    </a:ext>
                  </a:extLst>
                </a:gridCol>
                <a:gridCol w="517441">
                  <a:extLst>
                    <a:ext uri="{9D8B030D-6E8A-4147-A177-3AD203B41FA5}">
                      <a16:colId xmlns:a16="http://schemas.microsoft.com/office/drawing/2014/main" val="3110154345"/>
                    </a:ext>
                  </a:extLst>
                </a:gridCol>
                <a:gridCol w="440032">
                  <a:extLst>
                    <a:ext uri="{9D8B030D-6E8A-4147-A177-3AD203B41FA5}">
                      <a16:colId xmlns:a16="http://schemas.microsoft.com/office/drawing/2014/main" val="1391714573"/>
                    </a:ext>
                  </a:extLst>
                </a:gridCol>
                <a:gridCol w="462800">
                  <a:extLst>
                    <a:ext uri="{9D8B030D-6E8A-4147-A177-3AD203B41FA5}">
                      <a16:colId xmlns:a16="http://schemas.microsoft.com/office/drawing/2014/main" val="1333597029"/>
                    </a:ext>
                  </a:extLst>
                </a:gridCol>
                <a:gridCol w="441643">
                  <a:extLst>
                    <a:ext uri="{9D8B030D-6E8A-4147-A177-3AD203B41FA5}">
                      <a16:colId xmlns:a16="http://schemas.microsoft.com/office/drawing/2014/main" val="486334844"/>
                    </a:ext>
                  </a:extLst>
                </a:gridCol>
                <a:gridCol w="323726">
                  <a:extLst>
                    <a:ext uri="{9D8B030D-6E8A-4147-A177-3AD203B41FA5}">
                      <a16:colId xmlns:a16="http://schemas.microsoft.com/office/drawing/2014/main" val="2520196709"/>
                    </a:ext>
                  </a:extLst>
                </a:gridCol>
                <a:gridCol w="368659">
                  <a:extLst>
                    <a:ext uri="{9D8B030D-6E8A-4147-A177-3AD203B41FA5}">
                      <a16:colId xmlns:a16="http://schemas.microsoft.com/office/drawing/2014/main" val="3405414798"/>
                    </a:ext>
                  </a:extLst>
                </a:gridCol>
                <a:gridCol w="409598">
                  <a:extLst>
                    <a:ext uri="{9D8B030D-6E8A-4147-A177-3AD203B41FA5}">
                      <a16:colId xmlns:a16="http://schemas.microsoft.com/office/drawing/2014/main" val="3534897489"/>
                    </a:ext>
                  </a:extLst>
                </a:gridCol>
                <a:gridCol w="517441">
                  <a:extLst>
                    <a:ext uri="{9D8B030D-6E8A-4147-A177-3AD203B41FA5}">
                      <a16:colId xmlns:a16="http://schemas.microsoft.com/office/drawing/2014/main" val="1792135107"/>
                    </a:ext>
                  </a:extLst>
                </a:gridCol>
                <a:gridCol w="440032">
                  <a:extLst>
                    <a:ext uri="{9D8B030D-6E8A-4147-A177-3AD203B41FA5}">
                      <a16:colId xmlns:a16="http://schemas.microsoft.com/office/drawing/2014/main" val="1523255499"/>
                    </a:ext>
                  </a:extLst>
                </a:gridCol>
                <a:gridCol w="462800">
                  <a:extLst>
                    <a:ext uri="{9D8B030D-6E8A-4147-A177-3AD203B41FA5}">
                      <a16:colId xmlns:a16="http://schemas.microsoft.com/office/drawing/2014/main" val="2778068434"/>
                    </a:ext>
                  </a:extLst>
                </a:gridCol>
                <a:gridCol w="441643">
                  <a:extLst>
                    <a:ext uri="{9D8B030D-6E8A-4147-A177-3AD203B41FA5}">
                      <a16:colId xmlns:a16="http://schemas.microsoft.com/office/drawing/2014/main" val="803671530"/>
                    </a:ext>
                  </a:extLst>
                </a:gridCol>
                <a:gridCol w="323726">
                  <a:extLst>
                    <a:ext uri="{9D8B030D-6E8A-4147-A177-3AD203B41FA5}">
                      <a16:colId xmlns:a16="http://schemas.microsoft.com/office/drawing/2014/main" val="1171263271"/>
                    </a:ext>
                  </a:extLst>
                </a:gridCol>
                <a:gridCol w="368659">
                  <a:extLst>
                    <a:ext uri="{9D8B030D-6E8A-4147-A177-3AD203B41FA5}">
                      <a16:colId xmlns:a16="http://schemas.microsoft.com/office/drawing/2014/main" val="2103544068"/>
                    </a:ext>
                  </a:extLst>
                </a:gridCol>
                <a:gridCol w="409598">
                  <a:extLst>
                    <a:ext uri="{9D8B030D-6E8A-4147-A177-3AD203B41FA5}">
                      <a16:colId xmlns:a16="http://schemas.microsoft.com/office/drawing/2014/main" val="3186737416"/>
                    </a:ext>
                  </a:extLst>
                </a:gridCol>
                <a:gridCol w="517441">
                  <a:extLst>
                    <a:ext uri="{9D8B030D-6E8A-4147-A177-3AD203B41FA5}">
                      <a16:colId xmlns:a16="http://schemas.microsoft.com/office/drawing/2014/main" val="1822664698"/>
                    </a:ext>
                  </a:extLst>
                </a:gridCol>
                <a:gridCol w="440032">
                  <a:extLst>
                    <a:ext uri="{9D8B030D-6E8A-4147-A177-3AD203B41FA5}">
                      <a16:colId xmlns:a16="http://schemas.microsoft.com/office/drawing/2014/main" val="3086905931"/>
                    </a:ext>
                  </a:extLst>
                </a:gridCol>
                <a:gridCol w="462800">
                  <a:extLst>
                    <a:ext uri="{9D8B030D-6E8A-4147-A177-3AD203B41FA5}">
                      <a16:colId xmlns:a16="http://schemas.microsoft.com/office/drawing/2014/main" val="3462160714"/>
                    </a:ext>
                  </a:extLst>
                </a:gridCol>
                <a:gridCol w="441643">
                  <a:extLst>
                    <a:ext uri="{9D8B030D-6E8A-4147-A177-3AD203B41FA5}">
                      <a16:colId xmlns:a16="http://schemas.microsoft.com/office/drawing/2014/main" val="2462524968"/>
                    </a:ext>
                  </a:extLst>
                </a:gridCol>
                <a:gridCol w="323726">
                  <a:extLst>
                    <a:ext uri="{9D8B030D-6E8A-4147-A177-3AD203B41FA5}">
                      <a16:colId xmlns:a16="http://schemas.microsoft.com/office/drawing/2014/main" val="129375799"/>
                    </a:ext>
                  </a:extLst>
                </a:gridCol>
              </a:tblGrid>
              <a:tr h="2501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Procedures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Week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Week 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Week 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Week 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186920"/>
                  </a:ext>
                </a:extLst>
              </a:tr>
              <a:tr h="3587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Fri 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Sat 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Sun 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Sat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Sat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Mon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786674"/>
                  </a:ext>
                </a:extLst>
              </a:tr>
              <a:tr h="1318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Planning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128726"/>
                  </a:ext>
                </a:extLst>
              </a:tr>
              <a:tr h="74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Design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540596"/>
                  </a:ext>
                </a:extLst>
              </a:tr>
              <a:tr h="696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Front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-End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91025"/>
                  </a:ext>
                </a:extLst>
              </a:tr>
              <a:tr h="74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Back-End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93858"/>
                  </a:ext>
                </a:extLst>
              </a:tr>
              <a:tr h="696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2653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1850205" y="2352389"/>
            <a:ext cx="1125142" cy="273976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PRD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45258" y="2699285"/>
            <a:ext cx="1716549" cy="27877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PR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45258" y="3050977"/>
            <a:ext cx="1716549" cy="27877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WBS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45258" y="3402230"/>
            <a:ext cx="1716549" cy="27877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WireFrame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61807" y="3717824"/>
            <a:ext cx="1197447" cy="273976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Design Confirm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48354" y="4075208"/>
            <a:ext cx="1303252" cy="273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Design Revision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29150" y="4432456"/>
            <a:ext cx="3599313" cy="2801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Main Page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04814" y="4745881"/>
            <a:ext cx="2550941" cy="2801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Administer Page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090524" y="5472279"/>
            <a:ext cx="1674637" cy="2803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Upper step Design &amp; Product Creation Confirm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7077" y="5153208"/>
            <a:ext cx="5042773" cy="28031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Upper step Design &amp; Product Creation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761113" y="5841642"/>
            <a:ext cx="484003" cy="283236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Unit Test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50171" y="6085840"/>
            <a:ext cx="607258" cy="2801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Test Report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99A43F-FF63-A9DE-BC48-F70454799150}"/>
              </a:ext>
            </a:extLst>
          </p:cNvPr>
          <p:cNvSpPr txBox="1">
            <a:spLocks/>
          </p:cNvSpPr>
          <p:nvPr/>
        </p:nvSpPr>
        <p:spPr>
          <a:xfrm>
            <a:off x="838200" y="294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3. </a:t>
            </a:r>
            <a:r>
              <a:rPr lang="ko-KR" altLang="en-US" dirty="0"/>
              <a:t>작업 계획</a:t>
            </a:r>
            <a:r>
              <a:rPr lang="en-US" altLang="ko-KR" dirty="0"/>
              <a:t>(PR)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74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4CF7-0D9E-2BA7-3209-F70FE6FD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정보 구조</a:t>
            </a:r>
            <a:r>
              <a:rPr lang="en-US" altLang="ko-KR" dirty="0"/>
              <a:t>(IA)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BE957A-298D-0E0D-0C38-C9FE7140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76">
            <a:extLst>
              <a:ext uri="{FF2B5EF4-FFF2-40B4-BE49-F238E27FC236}">
                <a16:creationId xmlns:a16="http://schemas.microsoft.com/office/drawing/2014/main" id="{E80E94C4-AE55-8D92-7557-93742FD2BBF4}"/>
              </a:ext>
            </a:extLst>
          </p:cNvPr>
          <p:cNvSpPr/>
          <p:nvPr/>
        </p:nvSpPr>
        <p:spPr>
          <a:xfrm>
            <a:off x="1250259" y="4826700"/>
            <a:ext cx="1237043" cy="1327169"/>
          </a:xfrm>
          <a:prstGeom prst="roundRect">
            <a:avLst/>
          </a:prstGeom>
          <a:solidFill>
            <a:srgbClr val="8AF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모서리가 둥근 직사각형 87">
            <a:extLst>
              <a:ext uri="{FF2B5EF4-FFF2-40B4-BE49-F238E27FC236}">
                <a16:creationId xmlns:a16="http://schemas.microsoft.com/office/drawing/2014/main" id="{B4BBC026-5383-264D-A8D8-EBBFD0FAC300}"/>
              </a:ext>
            </a:extLst>
          </p:cNvPr>
          <p:cNvSpPr/>
          <p:nvPr/>
        </p:nvSpPr>
        <p:spPr>
          <a:xfrm>
            <a:off x="5495891" y="3233291"/>
            <a:ext cx="3317263" cy="318681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51667E-A9D6-5B72-AACA-9FF9F5B415E5}"/>
              </a:ext>
            </a:extLst>
          </p:cNvPr>
          <p:cNvCxnSpPr/>
          <p:nvPr/>
        </p:nvCxnSpPr>
        <p:spPr>
          <a:xfrm>
            <a:off x="4241068" y="3539196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6">
            <a:extLst>
              <a:ext uri="{FF2B5EF4-FFF2-40B4-BE49-F238E27FC236}">
                <a16:creationId xmlns:a16="http://schemas.microsoft.com/office/drawing/2014/main" id="{D12A2EFE-617C-8381-E5F3-943F04359BAC}"/>
              </a:ext>
            </a:extLst>
          </p:cNvPr>
          <p:cNvSpPr/>
          <p:nvPr/>
        </p:nvSpPr>
        <p:spPr>
          <a:xfrm>
            <a:off x="2672147" y="3273678"/>
            <a:ext cx="1237043" cy="3144226"/>
          </a:xfrm>
          <a:prstGeom prst="roundRect">
            <a:avLst/>
          </a:prstGeom>
          <a:solidFill>
            <a:srgbClr val="8AFA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모서리가 둥근 직사각형 1">
            <a:extLst>
              <a:ext uri="{FF2B5EF4-FFF2-40B4-BE49-F238E27FC236}">
                <a16:creationId xmlns:a16="http://schemas.microsoft.com/office/drawing/2014/main" id="{196C996B-6E77-102B-3EEE-6AAC24F28AEC}"/>
              </a:ext>
            </a:extLst>
          </p:cNvPr>
          <p:cNvSpPr/>
          <p:nvPr/>
        </p:nvSpPr>
        <p:spPr>
          <a:xfrm>
            <a:off x="4501507" y="1785191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B966-D7C8-40F8-5237-DDB671157C48}"/>
              </a:ext>
            </a:extLst>
          </p:cNvPr>
          <p:cNvCxnSpPr/>
          <p:nvPr/>
        </p:nvCxnSpPr>
        <p:spPr>
          <a:xfrm>
            <a:off x="2580134" y="2379523"/>
            <a:ext cx="681947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738808-06AC-79CA-6786-BD5997E95A31}"/>
              </a:ext>
            </a:extLst>
          </p:cNvPr>
          <p:cNvCxnSpPr>
            <a:endCxn id="14" idx="0"/>
          </p:cNvCxnSpPr>
          <p:nvPr/>
        </p:nvCxnSpPr>
        <p:spPr>
          <a:xfrm flipH="1">
            <a:off x="2580133" y="2380748"/>
            <a:ext cx="2286" cy="2636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1BD1BB-9924-B8CE-BA95-E3D6EDAC5601}"/>
              </a:ext>
            </a:extLst>
          </p:cNvPr>
          <p:cNvCxnSpPr>
            <a:cxnSpLocks/>
          </p:cNvCxnSpPr>
          <p:nvPr/>
        </p:nvCxnSpPr>
        <p:spPr>
          <a:xfrm>
            <a:off x="4988140" y="2095932"/>
            <a:ext cx="1" cy="5356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05EB076-CE13-E8B8-F2CA-2AE4A7AF701F}"/>
              </a:ext>
            </a:extLst>
          </p:cNvPr>
          <p:cNvCxnSpPr/>
          <p:nvPr/>
        </p:nvCxnSpPr>
        <p:spPr>
          <a:xfrm>
            <a:off x="9400452" y="2379523"/>
            <a:ext cx="1" cy="264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25">
            <a:extLst>
              <a:ext uri="{FF2B5EF4-FFF2-40B4-BE49-F238E27FC236}">
                <a16:creationId xmlns:a16="http://schemas.microsoft.com/office/drawing/2014/main" id="{CC294FB5-F2D1-B5C2-3DD7-8F5A541BF590}"/>
              </a:ext>
            </a:extLst>
          </p:cNvPr>
          <p:cNvSpPr/>
          <p:nvPr/>
        </p:nvSpPr>
        <p:spPr>
          <a:xfrm>
            <a:off x="2093500" y="2644369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메뉴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:a16="http://schemas.microsoft.com/office/drawing/2014/main" id="{1B952520-02CF-87A0-AFEE-3B5AB93CBCD7}"/>
              </a:ext>
            </a:extLst>
          </p:cNvPr>
          <p:cNvSpPr/>
          <p:nvPr/>
        </p:nvSpPr>
        <p:spPr>
          <a:xfrm>
            <a:off x="2821500" y="3390943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27">
            <a:extLst>
              <a:ext uri="{FF2B5EF4-FFF2-40B4-BE49-F238E27FC236}">
                <a16:creationId xmlns:a16="http://schemas.microsoft.com/office/drawing/2014/main" id="{7A2242E3-82B4-960A-6D6A-5DBB6F7A74D6}"/>
              </a:ext>
            </a:extLst>
          </p:cNvPr>
          <p:cNvSpPr/>
          <p:nvPr/>
        </p:nvSpPr>
        <p:spPr>
          <a:xfrm>
            <a:off x="2821500" y="4027394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리뷰 작성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28">
            <a:extLst>
              <a:ext uri="{FF2B5EF4-FFF2-40B4-BE49-F238E27FC236}">
                <a16:creationId xmlns:a16="http://schemas.microsoft.com/office/drawing/2014/main" id="{AAECF053-C300-65E2-6DD7-06609E97655B}"/>
              </a:ext>
            </a:extLst>
          </p:cNvPr>
          <p:cNvSpPr/>
          <p:nvPr/>
        </p:nvSpPr>
        <p:spPr>
          <a:xfrm>
            <a:off x="2821500" y="4663845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호텔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29">
            <a:extLst>
              <a:ext uri="{FF2B5EF4-FFF2-40B4-BE49-F238E27FC236}">
                <a16:creationId xmlns:a16="http://schemas.microsoft.com/office/drawing/2014/main" id="{ABDABB4E-05FF-89AD-65E8-96C17121477C}"/>
              </a:ext>
            </a:extLst>
          </p:cNvPr>
          <p:cNvSpPr/>
          <p:nvPr/>
        </p:nvSpPr>
        <p:spPr>
          <a:xfrm>
            <a:off x="2821499" y="5300296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즐길거리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30">
            <a:extLst>
              <a:ext uri="{FF2B5EF4-FFF2-40B4-BE49-F238E27FC236}">
                <a16:creationId xmlns:a16="http://schemas.microsoft.com/office/drawing/2014/main" id="{FEF6A850-1E96-4F4B-FB8B-2C7E9FD7720F}"/>
              </a:ext>
            </a:extLst>
          </p:cNvPr>
          <p:cNvSpPr/>
          <p:nvPr/>
        </p:nvSpPr>
        <p:spPr>
          <a:xfrm>
            <a:off x="2821498" y="5936747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음식점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31">
            <a:extLst>
              <a:ext uri="{FF2B5EF4-FFF2-40B4-BE49-F238E27FC236}">
                <a16:creationId xmlns:a16="http://schemas.microsoft.com/office/drawing/2014/main" id="{EC175EFF-1655-E5D0-233F-4D15224559C7}"/>
              </a:ext>
            </a:extLst>
          </p:cNvPr>
          <p:cNvSpPr/>
          <p:nvPr/>
        </p:nvSpPr>
        <p:spPr>
          <a:xfrm>
            <a:off x="1389202" y="4954169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사진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32">
            <a:extLst>
              <a:ext uri="{FF2B5EF4-FFF2-40B4-BE49-F238E27FC236}">
                <a16:creationId xmlns:a16="http://schemas.microsoft.com/office/drawing/2014/main" id="{7E5DCF29-6A28-29C9-1BA3-CB2738ADC919}"/>
              </a:ext>
            </a:extLst>
          </p:cNvPr>
          <p:cNvSpPr/>
          <p:nvPr/>
        </p:nvSpPr>
        <p:spPr>
          <a:xfrm>
            <a:off x="1367144" y="5596936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장소 추가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46">
            <a:extLst>
              <a:ext uri="{FF2B5EF4-FFF2-40B4-BE49-F238E27FC236}">
                <a16:creationId xmlns:a16="http://schemas.microsoft.com/office/drawing/2014/main" id="{F8C77DAE-34A1-81E8-E63A-F1944DC06647}"/>
              </a:ext>
            </a:extLst>
          </p:cNvPr>
          <p:cNvSpPr/>
          <p:nvPr/>
        </p:nvSpPr>
        <p:spPr>
          <a:xfrm>
            <a:off x="4484308" y="2647335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 관리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:a16="http://schemas.microsoft.com/office/drawing/2014/main" id="{E80F600B-25A6-3676-B12A-E855D4360736}"/>
              </a:ext>
            </a:extLst>
          </p:cNvPr>
          <p:cNvSpPr/>
          <p:nvPr/>
        </p:nvSpPr>
        <p:spPr>
          <a:xfrm>
            <a:off x="1355050" y="3091599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언어 선택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52">
            <a:extLst>
              <a:ext uri="{FF2B5EF4-FFF2-40B4-BE49-F238E27FC236}">
                <a16:creationId xmlns:a16="http://schemas.microsoft.com/office/drawing/2014/main" id="{B557E1E7-37E8-59A3-F7CC-D76E46BD1F21}"/>
              </a:ext>
            </a:extLst>
          </p:cNvPr>
          <p:cNvSpPr/>
          <p:nvPr/>
        </p:nvSpPr>
        <p:spPr>
          <a:xfrm>
            <a:off x="1355050" y="3591098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영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CEC9B3-773E-F15F-D035-4E5F0D26F3CC}"/>
              </a:ext>
            </a:extLst>
          </p:cNvPr>
          <p:cNvCxnSpPr>
            <a:cxnSpLocks/>
          </p:cNvCxnSpPr>
          <p:nvPr/>
        </p:nvCxnSpPr>
        <p:spPr>
          <a:xfrm flipH="1">
            <a:off x="2572455" y="2890328"/>
            <a:ext cx="24165" cy="3463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E8640F9-6C59-BF66-A5E2-220478152766}"/>
              </a:ext>
            </a:extLst>
          </p:cNvPr>
          <p:cNvCxnSpPr>
            <a:endCxn id="23" idx="3"/>
          </p:cNvCxnSpPr>
          <p:nvPr/>
        </p:nvCxnSpPr>
        <p:spPr>
          <a:xfrm flipH="1" flipV="1">
            <a:off x="2328315" y="3254454"/>
            <a:ext cx="25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3377D5-4F84-9995-941C-53D8C4BED158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1841683" y="3417309"/>
            <a:ext cx="0" cy="173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168917-1DB1-7DF6-273C-4888D404311D}"/>
              </a:ext>
            </a:extLst>
          </p:cNvPr>
          <p:cNvCxnSpPr>
            <a:endCxn id="15" idx="1"/>
          </p:cNvCxnSpPr>
          <p:nvPr/>
        </p:nvCxnSpPr>
        <p:spPr>
          <a:xfrm>
            <a:off x="2579950" y="3547000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27D440-809B-D89A-F4A3-C0D346D8817D}"/>
              </a:ext>
            </a:extLst>
          </p:cNvPr>
          <p:cNvCxnSpPr/>
          <p:nvPr/>
        </p:nvCxnSpPr>
        <p:spPr>
          <a:xfrm>
            <a:off x="2579950" y="4190249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1FA612D-3E32-337A-AE5D-F74154A49120}"/>
              </a:ext>
            </a:extLst>
          </p:cNvPr>
          <p:cNvCxnSpPr/>
          <p:nvPr/>
        </p:nvCxnSpPr>
        <p:spPr>
          <a:xfrm>
            <a:off x="2579950" y="4821014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18FA143-55A3-341A-3C5D-5D316CF12EE6}"/>
              </a:ext>
            </a:extLst>
          </p:cNvPr>
          <p:cNvCxnSpPr/>
          <p:nvPr/>
        </p:nvCxnSpPr>
        <p:spPr>
          <a:xfrm>
            <a:off x="2579947" y="5463151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56E7FC1-2178-5EDC-70F0-02CBEF473DE9}"/>
              </a:ext>
            </a:extLst>
          </p:cNvPr>
          <p:cNvCxnSpPr/>
          <p:nvPr/>
        </p:nvCxnSpPr>
        <p:spPr>
          <a:xfrm>
            <a:off x="2579947" y="6091014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F9ED5A-9EA3-8299-E73F-D3F1E060879F}"/>
              </a:ext>
            </a:extLst>
          </p:cNvPr>
          <p:cNvCxnSpPr>
            <a:cxnSpLocks/>
          </p:cNvCxnSpPr>
          <p:nvPr/>
        </p:nvCxnSpPr>
        <p:spPr>
          <a:xfrm flipH="1">
            <a:off x="2369940" y="5137768"/>
            <a:ext cx="226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316DFC-FDDA-CD50-5216-6EEAC45C34C8}"/>
              </a:ext>
            </a:extLst>
          </p:cNvPr>
          <p:cNvCxnSpPr>
            <a:cxnSpLocks/>
          </p:cNvCxnSpPr>
          <p:nvPr/>
        </p:nvCxnSpPr>
        <p:spPr>
          <a:xfrm flipH="1">
            <a:off x="2369940" y="5774219"/>
            <a:ext cx="2025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78">
            <a:extLst>
              <a:ext uri="{FF2B5EF4-FFF2-40B4-BE49-F238E27FC236}">
                <a16:creationId xmlns:a16="http://schemas.microsoft.com/office/drawing/2014/main" id="{7AF15E37-C74D-E6AF-1429-E6CF28D8121A}"/>
              </a:ext>
            </a:extLst>
          </p:cNvPr>
          <p:cNvSpPr/>
          <p:nvPr/>
        </p:nvSpPr>
        <p:spPr>
          <a:xfrm>
            <a:off x="4484308" y="3387977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79">
            <a:extLst>
              <a:ext uri="{FF2B5EF4-FFF2-40B4-BE49-F238E27FC236}">
                <a16:creationId xmlns:a16="http://schemas.microsoft.com/office/drawing/2014/main" id="{44C5C551-5D1A-ACD8-7219-7C324BE4A8DE}"/>
              </a:ext>
            </a:extLst>
          </p:cNvPr>
          <p:cNvSpPr/>
          <p:nvPr/>
        </p:nvSpPr>
        <p:spPr>
          <a:xfrm>
            <a:off x="4484308" y="4024428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 가입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80">
            <a:extLst>
              <a:ext uri="{FF2B5EF4-FFF2-40B4-BE49-F238E27FC236}">
                <a16:creationId xmlns:a16="http://schemas.microsoft.com/office/drawing/2014/main" id="{B1939E21-5873-558B-C3D0-72362D07D391}"/>
              </a:ext>
            </a:extLst>
          </p:cNvPr>
          <p:cNvSpPr/>
          <p:nvPr/>
        </p:nvSpPr>
        <p:spPr>
          <a:xfrm>
            <a:off x="7701381" y="4024428"/>
            <a:ext cx="918873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 탈퇴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0099A2F-B95A-DF2F-32C5-969DFBD3B23C}"/>
              </a:ext>
            </a:extLst>
          </p:cNvPr>
          <p:cNvCxnSpPr/>
          <p:nvPr/>
        </p:nvCxnSpPr>
        <p:spPr>
          <a:xfrm>
            <a:off x="4242758" y="4187283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C5B6BB8-5717-7822-F8EC-D56718C72AE5}"/>
              </a:ext>
            </a:extLst>
          </p:cNvPr>
          <p:cNvCxnSpPr>
            <a:stCxn id="51" idx="3"/>
            <a:endCxn id="37" idx="1"/>
          </p:cNvCxnSpPr>
          <p:nvPr/>
        </p:nvCxnSpPr>
        <p:spPr>
          <a:xfrm>
            <a:off x="7413748" y="4187283"/>
            <a:ext cx="2876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B6A60D0-2C73-9EDC-B725-7B8AE54BA434}"/>
              </a:ext>
            </a:extLst>
          </p:cNvPr>
          <p:cNvCxnSpPr/>
          <p:nvPr/>
        </p:nvCxnSpPr>
        <p:spPr>
          <a:xfrm flipH="1">
            <a:off x="4245831" y="3539196"/>
            <a:ext cx="1" cy="64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89">
            <a:extLst>
              <a:ext uri="{FF2B5EF4-FFF2-40B4-BE49-F238E27FC236}">
                <a16:creationId xmlns:a16="http://schemas.microsoft.com/office/drawing/2014/main" id="{6943BE79-42DA-CCC8-A75C-01BB243A8B48}"/>
              </a:ext>
            </a:extLst>
          </p:cNvPr>
          <p:cNvSpPr/>
          <p:nvPr/>
        </p:nvSpPr>
        <p:spPr>
          <a:xfrm>
            <a:off x="8912975" y="2644369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고객 센터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90">
            <a:extLst>
              <a:ext uri="{FF2B5EF4-FFF2-40B4-BE49-F238E27FC236}">
                <a16:creationId xmlns:a16="http://schemas.microsoft.com/office/drawing/2014/main" id="{8DBB1750-B491-F23D-B094-704BD455F0A5}"/>
              </a:ext>
            </a:extLst>
          </p:cNvPr>
          <p:cNvSpPr/>
          <p:nvPr/>
        </p:nvSpPr>
        <p:spPr>
          <a:xfrm>
            <a:off x="9642847" y="3387977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</a:p>
        </p:txBody>
      </p:sp>
      <p:sp>
        <p:nvSpPr>
          <p:cNvPr id="43" name="모서리가 둥근 직사각형 91">
            <a:extLst>
              <a:ext uri="{FF2B5EF4-FFF2-40B4-BE49-F238E27FC236}">
                <a16:creationId xmlns:a16="http://schemas.microsoft.com/office/drawing/2014/main" id="{046EC07F-1D35-5EE2-B911-E507251FA466}"/>
              </a:ext>
            </a:extLst>
          </p:cNvPr>
          <p:cNvSpPr/>
          <p:nvPr/>
        </p:nvSpPr>
        <p:spPr>
          <a:xfrm>
            <a:off x="9642847" y="4024428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QnA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92">
            <a:extLst>
              <a:ext uri="{FF2B5EF4-FFF2-40B4-BE49-F238E27FC236}">
                <a16:creationId xmlns:a16="http://schemas.microsoft.com/office/drawing/2014/main" id="{BF1EC757-6D66-CD95-5EBF-167EFC149D17}"/>
              </a:ext>
            </a:extLst>
          </p:cNvPr>
          <p:cNvSpPr/>
          <p:nvPr/>
        </p:nvSpPr>
        <p:spPr>
          <a:xfrm>
            <a:off x="9642847" y="4660879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CEE4205-655C-DC07-9871-71CB17A1617D}"/>
              </a:ext>
            </a:extLst>
          </p:cNvPr>
          <p:cNvCxnSpPr>
            <a:endCxn id="42" idx="1"/>
          </p:cNvCxnSpPr>
          <p:nvPr/>
        </p:nvCxnSpPr>
        <p:spPr>
          <a:xfrm>
            <a:off x="9401297" y="3544034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AF8DEC6-FB51-D78F-1246-2A4E0A7062B5}"/>
              </a:ext>
            </a:extLst>
          </p:cNvPr>
          <p:cNvCxnSpPr/>
          <p:nvPr/>
        </p:nvCxnSpPr>
        <p:spPr>
          <a:xfrm>
            <a:off x="9401297" y="4187283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2482C8C-BFAE-8BCF-291F-856F996A29B7}"/>
              </a:ext>
            </a:extLst>
          </p:cNvPr>
          <p:cNvCxnSpPr/>
          <p:nvPr/>
        </p:nvCxnSpPr>
        <p:spPr>
          <a:xfrm>
            <a:off x="9401297" y="4818048"/>
            <a:ext cx="241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3A147E-F34A-87E3-AAFD-A9122E0F7501}"/>
              </a:ext>
            </a:extLst>
          </p:cNvPr>
          <p:cNvCxnSpPr/>
          <p:nvPr/>
        </p:nvCxnSpPr>
        <p:spPr>
          <a:xfrm flipH="1">
            <a:off x="9399607" y="2951029"/>
            <a:ext cx="1" cy="18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0F03652-74F4-5A0B-B451-8D4AFD370690}"/>
              </a:ext>
            </a:extLst>
          </p:cNvPr>
          <p:cNvCxnSpPr>
            <a:stCxn id="22" idx="2"/>
            <a:endCxn id="35" idx="0"/>
          </p:cNvCxnSpPr>
          <p:nvPr/>
        </p:nvCxnSpPr>
        <p:spPr>
          <a:xfrm>
            <a:off x="4970941" y="2973045"/>
            <a:ext cx="0" cy="4149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7">
            <a:extLst>
              <a:ext uri="{FF2B5EF4-FFF2-40B4-BE49-F238E27FC236}">
                <a16:creationId xmlns:a16="http://schemas.microsoft.com/office/drawing/2014/main" id="{F41D90E9-DB9C-2E13-D598-42B1A7B2AD63}"/>
              </a:ext>
            </a:extLst>
          </p:cNvPr>
          <p:cNvSpPr/>
          <p:nvPr/>
        </p:nvSpPr>
        <p:spPr>
          <a:xfrm>
            <a:off x="5743127" y="3396021"/>
            <a:ext cx="1083272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마이 페이지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3">
            <a:extLst>
              <a:ext uri="{FF2B5EF4-FFF2-40B4-BE49-F238E27FC236}">
                <a16:creationId xmlns:a16="http://schemas.microsoft.com/office/drawing/2014/main" id="{A4FB1053-96DD-F3F9-C91A-629D58293B8B}"/>
              </a:ext>
            </a:extLst>
          </p:cNvPr>
          <p:cNvSpPr/>
          <p:nvPr/>
        </p:nvSpPr>
        <p:spPr>
          <a:xfrm>
            <a:off x="6440483" y="4024428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계정 관리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9">
            <a:extLst>
              <a:ext uri="{FF2B5EF4-FFF2-40B4-BE49-F238E27FC236}">
                <a16:creationId xmlns:a16="http://schemas.microsoft.com/office/drawing/2014/main" id="{EFD01609-F4CF-FFBA-F2B0-214E20E70EB1}"/>
              </a:ext>
            </a:extLst>
          </p:cNvPr>
          <p:cNvSpPr/>
          <p:nvPr/>
        </p:nvSpPr>
        <p:spPr>
          <a:xfrm>
            <a:off x="6440483" y="4655193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리뷰 관리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63">
            <a:extLst>
              <a:ext uri="{FF2B5EF4-FFF2-40B4-BE49-F238E27FC236}">
                <a16:creationId xmlns:a16="http://schemas.microsoft.com/office/drawing/2014/main" id="{C993803E-97CD-31A2-537D-D983C3FFC52A}"/>
              </a:ext>
            </a:extLst>
          </p:cNvPr>
          <p:cNvSpPr/>
          <p:nvPr/>
        </p:nvSpPr>
        <p:spPr>
          <a:xfrm>
            <a:off x="6438578" y="5300296"/>
            <a:ext cx="973265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질문 관리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A3245BE-AB39-71C1-23D6-464CE8FCFDB0}"/>
              </a:ext>
            </a:extLst>
          </p:cNvPr>
          <p:cNvCxnSpPr/>
          <p:nvPr/>
        </p:nvCxnSpPr>
        <p:spPr>
          <a:xfrm flipH="1">
            <a:off x="6192805" y="3716652"/>
            <a:ext cx="4225" cy="2391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4C9A803-2C56-9676-E8D9-475AA86BB4B6}"/>
              </a:ext>
            </a:extLst>
          </p:cNvPr>
          <p:cNvCxnSpPr>
            <a:endCxn id="51" idx="1"/>
          </p:cNvCxnSpPr>
          <p:nvPr/>
        </p:nvCxnSpPr>
        <p:spPr>
          <a:xfrm>
            <a:off x="6197028" y="4187196"/>
            <a:ext cx="243455" cy="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B912C41-F720-74C7-8012-B1D389A5D217}"/>
              </a:ext>
            </a:extLst>
          </p:cNvPr>
          <p:cNvCxnSpPr>
            <a:endCxn id="52" idx="1"/>
          </p:cNvCxnSpPr>
          <p:nvPr/>
        </p:nvCxnSpPr>
        <p:spPr>
          <a:xfrm>
            <a:off x="6195339" y="4818048"/>
            <a:ext cx="2451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41B570A-0249-0039-1938-DA986226EE51}"/>
              </a:ext>
            </a:extLst>
          </p:cNvPr>
          <p:cNvCxnSpPr>
            <a:endCxn id="53" idx="1"/>
          </p:cNvCxnSpPr>
          <p:nvPr/>
        </p:nvCxnSpPr>
        <p:spPr>
          <a:xfrm>
            <a:off x="6195339" y="5463150"/>
            <a:ext cx="2432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98">
            <a:extLst>
              <a:ext uri="{FF2B5EF4-FFF2-40B4-BE49-F238E27FC236}">
                <a16:creationId xmlns:a16="http://schemas.microsoft.com/office/drawing/2014/main" id="{663F9112-9EC1-EA25-5C2A-5AD8D5415A3D}"/>
              </a:ext>
            </a:extLst>
          </p:cNvPr>
          <p:cNvSpPr/>
          <p:nvPr/>
        </p:nvSpPr>
        <p:spPr>
          <a:xfrm>
            <a:off x="6438576" y="5945398"/>
            <a:ext cx="1548383" cy="3257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타임 라인 </a:t>
            </a:r>
            <a:r>
              <a:rPr lang="ko-KR" altLang="en-US" sz="1200" dirty="0" err="1">
                <a:solidFill>
                  <a:schemeClr val="tx1"/>
                </a:solidFill>
              </a:rPr>
              <a:t>히스토리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EFA39D9-DF1D-04C2-C728-9555DDCAC158}"/>
              </a:ext>
            </a:extLst>
          </p:cNvPr>
          <p:cNvCxnSpPr/>
          <p:nvPr/>
        </p:nvCxnSpPr>
        <p:spPr>
          <a:xfrm>
            <a:off x="6195339" y="6108252"/>
            <a:ext cx="2432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0B9B883-5446-FBB6-AFDE-057E8A88BAB8}"/>
              </a:ext>
            </a:extLst>
          </p:cNvPr>
          <p:cNvCxnSpPr>
            <a:cxnSpLocks/>
            <a:stCxn id="50" idx="1"/>
            <a:endCxn id="35" idx="3"/>
          </p:cNvCxnSpPr>
          <p:nvPr/>
        </p:nvCxnSpPr>
        <p:spPr>
          <a:xfrm flipH="1" flipV="1">
            <a:off x="5457573" y="3550832"/>
            <a:ext cx="285554" cy="80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4E3848B-4E99-EB12-F003-BD147711A77B}"/>
              </a:ext>
            </a:extLst>
          </p:cNvPr>
          <p:cNvCxnSpPr>
            <a:cxnSpLocks/>
          </p:cNvCxnSpPr>
          <p:nvPr/>
        </p:nvCxnSpPr>
        <p:spPr>
          <a:xfrm>
            <a:off x="6226926" y="2392679"/>
            <a:ext cx="17199" cy="9952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8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07A2B-170F-E776-A5E5-C1A35537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업무 분류 체계</a:t>
            </a:r>
            <a:r>
              <a:rPr lang="en-US" altLang="ko-KR" dirty="0"/>
              <a:t>(WBS)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421A3-0E60-B51E-38D2-6B2B0661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D4D11-CE98-17EA-4164-2824F051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1571348"/>
            <a:ext cx="10892901" cy="48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6E790-BF35-0B0F-8A8C-141FFE06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016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6. </a:t>
            </a:r>
            <a:r>
              <a:rPr lang="ko-KR" altLang="en-US" dirty="0"/>
              <a:t>화면 설계서</a:t>
            </a:r>
            <a:r>
              <a:rPr lang="en-US" altLang="ko-KR" dirty="0"/>
              <a:t>(</a:t>
            </a:r>
            <a:r>
              <a:rPr lang="en-US" altLang="ko-KR" dirty="0" err="1"/>
              <a:t>WireFram</a:t>
            </a:r>
            <a:r>
              <a:rPr lang="en-US" altLang="ko-KR" dirty="0"/>
              <a:t>)(Main)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95396-8C92-D6C5-58E2-BD7CF474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0F795-292D-410C-87D6-20EF2F6148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35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1781</Words>
  <Application>Microsoft Office PowerPoint</Application>
  <PresentationFormat>와이드스크린</PresentationFormat>
  <Paragraphs>650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 충청남도 관광 증진 웹 프로젝트</vt:lpstr>
      <vt:lpstr>목차</vt:lpstr>
      <vt:lpstr>1. Document History</vt:lpstr>
      <vt:lpstr>2. 제품 요구 문서(PRD)</vt:lpstr>
      <vt:lpstr>2. 제품 요구 문서(PRD)</vt:lpstr>
      <vt:lpstr>PowerPoint 프레젠테이션</vt:lpstr>
      <vt:lpstr>4. 정보 구조(IA)</vt:lpstr>
      <vt:lpstr> 5. 업무 분류 체계(WBS) </vt:lpstr>
      <vt:lpstr>6. 화면 설계서(WireFram)(Main)</vt:lpstr>
      <vt:lpstr>PowerPoint 프레젠테이션</vt:lpstr>
      <vt:lpstr>6. 화면 설계서(WireFram)(고객관리)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설계서(WireFram)(메뉴 바 하위 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설계서(WireFram)(회원관리)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백혁기</dc:creator>
  <cp:lastModifiedBy>주희 손</cp:lastModifiedBy>
  <cp:revision>100</cp:revision>
  <dcterms:created xsi:type="dcterms:W3CDTF">2024-07-05T20:49:52Z</dcterms:created>
  <dcterms:modified xsi:type="dcterms:W3CDTF">2024-07-11T11:30:54Z</dcterms:modified>
</cp:coreProperties>
</file>